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70" r:id="rId3"/>
    <p:sldId id="257" r:id="rId4"/>
    <p:sldId id="258" r:id="rId5"/>
    <p:sldId id="259" r:id="rId6"/>
    <p:sldId id="260" r:id="rId7"/>
    <p:sldId id="261" r:id="rId8"/>
    <p:sldId id="262" r:id="rId9"/>
    <p:sldId id="263" r:id="rId10"/>
    <p:sldId id="265" r:id="rId11"/>
    <p:sldId id="268" r:id="rId12"/>
    <p:sldId id="269" r:id="rId13"/>
    <p:sldId id="266"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10/4/2018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10/4/2018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10/4/2018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10/4/2018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10/4/2018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10/4/2018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10/4/2018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10/4/2018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10/4/2018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10/4/2018</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10/4/2018</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10/4/2018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err="1" smtClean="0"/>
              <a:t>SOSIologi</a:t>
            </a:r>
            <a:r>
              <a:rPr lang="en-US" dirty="0" smtClean="0"/>
              <a:t> </a:t>
            </a:r>
            <a:r>
              <a:rPr lang="en-US" dirty="0" err="1" smtClean="0"/>
              <a:t>kesehatan</a:t>
            </a:r>
            <a:endParaRPr lang="en-GB" dirty="0"/>
          </a:p>
        </p:txBody>
      </p:sp>
      <p:sp>
        <p:nvSpPr>
          <p:cNvPr id="3" name="Subtitle 2"/>
          <p:cNvSpPr>
            <a:spLocks noGrp="1"/>
          </p:cNvSpPr>
          <p:nvPr>
            <p:ph type="subTitle" idx="1"/>
          </p:nvPr>
        </p:nvSpPr>
        <p:spPr/>
        <p:txBody>
          <a:bodyPr/>
          <a:lstStyle/>
          <a:p>
            <a:r>
              <a:rPr lang="en-US" dirty="0" err="1" smtClean="0"/>
              <a:t>Kelompok</a:t>
            </a:r>
            <a:r>
              <a:rPr lang="en-US" dirty="0" smtClean="0"/>
              <a:t> 7</a:t>
            </a:r>
            <a:endParaRPr lang="en-GB" dirty="0"/>
          </a:p>
        </p:txBody>
      </p:sp>
    </p:spTree>
    <p:extLst>
      <p:ext uri="{BB962C8B-B14F-4D97-AF65-F5344CB8AC3E}">
        <p14:creationId xmlns:p14="http://schemas.microsoft.com/office/powerpoint/2010/main" val="1084537780"/>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pct50">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3944" y="2278614"/>
            <a:ext cx="11281893" cy="1906073"/>
          </a:xfrm>
        </p:spPr>
        <p:txBody>
          <a:bodyPr>
            <a:normAutofit fontScale="90000"/>
          </a:bodyPr>
          <a:lstStyle/>
          <a:p>
            <a:pPr algn="ctr"/>
            <a:r>
              <a:rPr lang="en-US" dirty="0" smtClean="0"/>
              <a:t/>
            </a:r>
            <a:br>
              <a:rPr lang="en-US" dirty="0" smtClean="0"/>
            </a:br>
            <a:r>
              <a:rPr lang="en-US" dirty="0" err="1" smtClean="0">
                <a:solidFill>
                  <a:schemeClr val="accent2">
                    <a:lumMod val="75000"/>
                  </a:schemeClr>
                </a:solidFill>
              </a:rPr>
              <a:t>Faktor-faktor</a:t>
            </a:r>
            <a:r>
              <a:rPr lang="en-US" dirty="0" smtClean="0">
                <a:solidFill>
                  <a:schemeClr val="accent2">
                    <a:lumMod val="75000"/>
                  </a:schemeClr>
                </a:solidFill>
              </a:rPr>
              <a:t> </a:t>
            </a:r>
            <a:r>
              <a:rPr lang="en-US" dirty="0">
                <a:solidFill>
                  <a:schemeClr val="accent2">
                    <a:lumMod val="75000"/>
                  </a:schemeClr>
                </a:solidFill>
              </a:rPr>
              <a:t>yang </a:t>
            </a:r>
            <a:r>
              <a:rPr lang="en-US" dirty="0" err="1" smtClean="0">
                <a:solidFill>
                  <a:schemeClr val="accent2">
                    <a:lumMod val="75000"/>
                  </a:schemeClr>
                </a:solidFill>
              </a:rPr>
              <a:t>mempengaruhi</a:t>
            </a:r>
            <a:r>
              <a:rPr lang="en-US" dirty="0" smtClean="0">
                <a:solidFill>
                  <a:schemeClr val="accent2">
                    <a:lumMod val="75000"/>
                  </a:schemeClr>
                </a:solidFill>
              </a:rPr>
              <a:t> </a:t>
            </a:r>
            <a:r>
              <a:rPr lang="en-US" dirty="0" err="1" smtClean="0">
                <a:solidFill>
                  <a:schemeClr val="accent2">
                    <a:lumMod val="75000"/>
                  </a:schemeClr>
                </a:solidFill>
              </a:rPr>
              <a:t>kesehatan</a:t>
            </a:r>
            <a:r>
              <a:rPr lang="en-US" dirty="0" smtClean="0">
                <a:solidFill>
                  <a:schemeClr val="accent2">
                    <a:lumMod val="75000"/>
                  </a:schemeClr>
                </a:solidFill>
              </a:rPr>
              <a:t> </a:t>
            </a:r>
            <a:r>
              <a:rPr lang="en-US" dirty="0" err="1" smtClean="0">
                <a:solidFill>
                  <a:schemeClr val="accent2">
                    <a:lumMod val="75000"/>
                  </a:schemeClr>
                </a:solidFill>
              </a:rPr>
              <a:t>masyarakat</a:t>
            </a:r>
            <a:r>
              <a:rPr lang="en-US" dirty="0" smtClean="0">
                <a:solidFill>
                  <a:schemeClr val="accent2">
                    <a:lumMod val="75000"/>
                  </a:schemeClr>
                </a:solidFill>
              </a:rPr>
              <a:t> </a:t>
            </a:r>
            <a:r>
              <a:rPr lang="en-US" dirty="0"/>
              <a:t/>
            </a:r>
            <a:br>
              <a:rPr lang="en-US" dirty="0"/>
            </a:br>
            <a:endParaRPr lang="en-GB" dirty="0"/>
          </a:p>
        </p:txBody>
      </p:sp>
      <p:sp>
        <p:nvSpPr>
          <p:cNvPr id="3" name="TextBox 2"/>
          <p:cNvSpPr txBox="1"/>
          <p:nvPr/>
        </p:nvSpPr>
        <p:spPr>
          <a:xfrm>
            <a:off x="141668" y="2073499"/>
            <a:ext cx="11784169" cy="1323439"/>
          </a:xfrm>
          <a:prstGeom prst="rect">
            <a:avLst/>
          </a:prstGeom>
          <a:noFill/>
        </p:spPr>
        <p:txBody>
          <a:bodyPr wrap="square" rtlCol="0">
            <a:spAutoFit/>
          </a:bodyPr>
          <a:lstStyle/>
          <a:p>
            <a:pPr marL="114300"/>
            <a:r>
              <a:rPr lang="en-US" sz="2400" dirty="0" smtClean="0"/>
              <a:t>	</a:t>
            </a:r>
            <a:endParaRPr lang="en-US" sz="2800" dirty="0"/>
          </a:p>
          <a:p>
            <a:pPr marL="120650" indent="-120650"/>
            <a:endParaRPr lang="en-US" sz="2800" dirty="0" smtClean="0"/>
          </a:p>
          <a:p>
            <a:r>
              <a:rPr lang="en-US" sz="2800" dirty="0" smtClean="0"/>
              <a:t>	</a:t>
            </a:r>
            <a:endParaRPr lang="en-US" sz="2800" dirty="0"/>
          </a:p>
        </p:txBody>
      </p:sp>
    </p:spTree>
    <p:extLst>
      <p:ext uri="{BB962C8B-B14F-4D97-AF65-F5344CB8AC3E}">
        <p14:creationId xmlns:p14="http://schemas.microsoft.com/office/powerpoint/2010/main" val="7508720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19000">
              <a:schemeClr val="tx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3" name="Rectangle 2"/>
          <p:cNvSpPr/>
          <p:nvPr/>
        </p:nvSpPr>
        <p:spPr>
          <a:xfrm>
            <a:off x="954741" y="887506"/>
            <a:ext cx="10663518" cy="4893647"/>
          </a:xfrm>
          <a:prstGeom prst="rect">
            <a:avLst/>
          </a:prstGeom>
        </p:spPr>
        <p:txBody>
          <a:bodyPr wrap="square">
            <a:spAutoFit/>
          </a:bodyPr>
          <a:lstStyle/>
          <a:p>
            <a:pPr marL="114300"/>
            <a:r>
              <a:rPr lang="en-US" sz="2400" dirty="0" smtClean="0"/>
              <a:t>	</a:t>
            </a:r>
            <a:r>
              <a:rPr lang="id-ID" sz="2400" dirty="0" smtClean="0"/>
              <a:t>Menurut </a:t>
            </a:r>
            <a:r>
              <a:rPr lang="id-ID" sz="2400" dirty="0"/>
              <a:t>Hendrick L.Blum ada faktor yang berperan dalam menentukan tingkat atau derajat kesehatan suatu masyarakat. Faktor-faktor tersebut ialah:</a:t>
            </a:r>
            <a:endParaRPr lang="en-GB" sz="2400" dirty="0"/>
          </a:p>
          <a:p>
            <a:pPr marL="114300"/>
            <a:endParaRPr lang="en-US" sz="2400" dirty="0"/>
          </a:p>
          <a:p>
            <a:pPr marL="457200" indent="-342900">
              <a:buAutoNum type="arabicPeriod"/>
            </a:pPr>
            <a:r>
              <a:rPr lang="en-US" sz="2400" dirty="0" err="1"/>
              <a:t>Lingkungan</a:t>
            </a:r>
            <a:endParaRPr lang="en-US" sz="2400" dirty="0"/>
          </a:p>
          <a:p>
            <a:r>
              <a:rPr lang="en-US" sz="2400" dirty="0"/>
              <a:t>	a. </a:t>
            </a:r>
            <a:r>
              <a:rPr lang="en-US" sz="2400" dirty="0" err="1"/>
              <a:t>Lingkungan</a:t>
            </a:r>
            <a:r>
              <a:rPr lang="en-US" sz="2400" dirty="0"/>
              <a:t> </a:t>
            </a:r>
            <a:r>
              <a:rPr lang="en-US" sz="2400" dirty="0" err="1"/>
              <a:t>Fisik</a:t>
            </a:r>
            <a:endParaRPr lang="en-US" sz="2400" dirty="0"/>
          </a:p>
          <a:p>
            <a:r>
              <a:rPr lang="en-US" sz="2400" dirty="0"/>
              <a:t>	b. </a:t>
            </a:r>
            <a:r>
              <a:rPr lang="en-US" sz="2400" dirty="0" err="1"/>
              <a:t>Lingkungan</a:t>
            </a:r>
            <a:r>
              <a:rPr lang="en-US" sz="2400" dirty="0"/>
              <a:t> </a:t>
            </a:r>
            <a:r>
              <a:rPr lang="en-US" sz="2400" dirty="0" err="1"/>
              <a:t>Biologis</a:t>
            </a:r>
            <a:endParaRPr lang="en-US" sz="2400" dirty="0"/>
          </a:p>
          <a:p>
            <a:r>
              <a:rPr lang="en-US" sz="2400" dirty="0"/>
              <a:t>	c. </a:t>
            </a:r>
            <a:r>
              <a:rPr lang="en-US" sz="2400" dirty="0" err="1"/>
              <a:t>Lingkugan</a:t>
            </a:r>
            <a:r>
              <a:rPr lang="en-US" sz="2400" dirty="0"/>
              <a:t> </a:t>
            </a:r>
            <a:r>
              <a:rPr lang="en-US" sz="2400" dirty="0" err="1"/>
              <a:t>Sosial</a:t>
            </a:r>
            <a:r>
              <a:rPr lang="en-US" sz="2400" dirty="0"/>
              <a:t> </a:t>
            </a:r>
            <a:r>
              <a:rPr lang="en-US" sz="2400" dirty="0" err="1"/>
              <a:t>Budaya</a:t>
            </a:r>
            <a:endParaRPr lang="en-US" sz="2400" dirty="0"/>
          </a:p>
          <a:p>
            <a:r>
              <a:rPr lang="en-US" sz="2400" dirty="0"/>
              <a:t>	d. </a:t>
            </a:r>
            <a:r>
              <a:rPr lang="en-US" sz="2400" dirty="0" err="1"/>
              <a:t>Lingkungan</a:t>
            </a:r>
            <a:r>
              <a:rPr lang="en-US" sz="2400" dirty="0"/>
              <a:t> </a:t>
            </a:r>
            <a:r>
              <a:rPr lang="en-US" sz="2400" dirty="0" err="1"/>
              <a:t>Ekonomi</a:t>
            </a:r>
            <a:endParaRPr lang="en-US" sz="2400" dirty="0"/>
          </a:p>
          <a:p>
            <a:endParaRPr lang="en-US" sz="2400" dirty="0"/>
          </a:p>
          <a:p>
            <a:pPr marL="120650" indent="-120650"/>
            <a:r>
              <a:rPr lang="en-US" sz="2400" dirty="0"/>
              <a:t>	2.	</a:t>
            </a:r>
            <a:r>
              <a:rPr lang="en-US" sz="2400" dirty="0" err="1"/>
              <a:t>Perilaku</a:t>
            </a:r>
            <a:endParaRPr lang="en-US" sz="2400" dirty="0"/>
          </a:p>
          <a:p>
            <a:pPr marL="120650" indent="-120650"/>
            <a:r>
              <a:rPr lang="en-US" sz="2400" dirty="0"/>
              <a:t>		a. </a:t>
            </a:r>
            <a:r>
              <a:rPr lang="en-US" sz="2400" dirty="0" err="1"/>
              <a:t>Respon</a:t>
            </a:r>
            <a:r>
              <a:rPr lang="en-US" sz="2400" dirty="0"/>
              <a:t> </a:t>
            </a:r>
            <a:r>
              <a:rPr lang="en-US" sz="2400" dirty="0" err="1"/>
              <a:t>Bentuk</a:t>
            </a:r>
            <a:r>
              <a:rPr lang="en-US" sz="2400" dirty="0"/>
              <a:t> </a:t>
            </a:r>
            <a:r>
              <a:rPr lang="en-US" sz="2400" dirty="0" err="1"/>
              <a:t>Pasif</a:t>
            </a:r>
            <a:endParaRPr lang="en-US" sz="2400" dirty="0"/>
          </a:p>
          <a:p>
            <a:pPr marL="120650" indent="-120650"/>
            <a:r>
              <a:rPr lang="en-US" sz="2400" dirty="0"/>
              <a:t>		b. </a:t>
            </a:r>
            <a:r>
              <a:rPr lang="en-US" sz="2400" dirty="0" err="1"/>
              <a:t>Respon</a:t>
            </a:r>
            <a:r>
              <a:rPr lang="en-US" sz="2400" dirty="0"/>
              <a:t> </a:t>
            </a:r>
            <a:r>
              <a:rPr lang="en-US" sz="2400" dirty="0" err="1"/>
              <a:t>Bentuk</a:t>
            </a:r>
            <a:r>
              <a:rPr lang="en-US" sz="2400" dirty="0"/>
              <a:t> </a:t>
            </a:r>
            <a:r>
              <a:rPr lang="en-US" sz="2400" dirty="0" err="1"/>
              <a:t>Aktif</a:t>
            </a:r>
            <a:endParaRPr lang="en-US" sz="2400" dirty="0"/>
          </a:p>
        </p:txBody>
      </p:sp>
    </p:spTree>
    <p:extLst>
      <p:ext uri="{BB962C8B-B14F-4D97-AF65-F5344CB8AC3E}">
        <p14:creationId xmlns:p14="http://schemas.microsoft.com/office/powerpoint/2010/main" val="3754139256"/>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19000">
              <a:schemeClr val="tx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gradFill>
        <a:effectLst/>
      </p:bgPr>
    </p:bg>
    <p:spTree>
      <p:nvGrpSpPr>
        <p:cNvPr id="1" name=""/>
        <p:cNvGrpSpPr/>
        <p:nvPr/>
      </p:nvGrpSpPr>
      <p:grpSpPr>
        <a:xfrm>
          <a:off x="0" y="0"/>
          <a:ext cx="0" cy="0"/>
          <a:chOff x="0" y="0"/>
          <a:chExt cx="0" cy="0"/>
        </a:xfrm>
      </p:grpSpPr>
      <p:sp>
        <p:nvSpPr>
          <p:cNvPr id="2" name="Rectangle 1"/>
          <p:cNvSpPr/>
          <p:nvPr/>
        </p:nvSpPr>
        <p:spPr>
          <a:xfrm>
            <a:off x="566057" y="499906"/>
            <a:ext cx="11088913" cy="4524315"/>
          </a:xfrm>
          <a:prstGeom prst="rect">
            <a:avLst/>
          </a:prstGeom>
        </p:spPr>
        <p:txBody>
          <a:bodyPr wrap="square">
            <a:spAutoFit/>
          </a:bodyPr>
          <a:lstStyle/>
          <a:p>
            <a:pPr algn="just"/>
            <a:r>
              <a:rPr lang="en-US" sz="3200" dirty="0" smtClean="0">
                <a:latin typeface="+mj-lt"/>
                <a:ea typeface="Calibri" panose="020F0502020204030204" pitchFamily="34" charset="0"/>
              </a:rPr>
              <a:t>	</a:t>
            </a:r>
          </a:p>
          <a:p>
            <a:pPr algn="just"/>
            <a:r>
              <a:rPr lang="en-US" sz="3200" dirty="0">
                <a:latin typeface="+mj-lt"/>
                <a:ea typeface="Calibri" panose="020F0502020204030204" pitchFamily="34" charset="0"/>
              </a:rPr>
              <a:t>	</a:t>
            </a:r>
            <a:r>
              <a:rPr lang="id-ID" sz="3200" dirty="0" smtClean="0">
                <a:latin typeface="+mj-lt"/>
                <a:ea typeface="Calibri" panose="020F0502020204030204" pitchFamily="34" charset="0"/>
              </a:rPr>
              <a:t>Menurut </a:t>
            </a:r>
            <a:r>
              <a:rPr lang="id-ID" sz="3200" dirty="0">
                <a:latin typeface="+mj-lt"/>
                <a:ea typeface="Calibri" panose="020F0502020204030204" pitchFamily="34" charset="0"/>
              </a:rPr>
              <a:t>Lawrence Green, kesehatan seseorang atau masyarakat dipengaruhi oleh 2 faktor pokok yaitu faktor perilaku dan faktor-faktor diluar perilaku (non perilaku</a:t>
            </a:r>
            <a:r>
              <a:rPr lang="id-ID" sz="3200" dirty="0" smtClean="0">
                <a:latin typeface="+mj-lt"/>
                <a:ea typeface="Calibri" panose="020F0502020204030204" pitchFamily="34" charset="0"/>
              </a:rPr>
              <a:t>).</a:t>
            </a:r>
            <a:endParaRPr lang="en-US" sz="3200" dirty="0" smtClean="0">
              <a:latin typeface="+mj-lt"/>
              <a:ea typeface="Calibri" panose="020F0502020204030204" pitchFamily="34" charset="0"/>
            </a:endParaRPr>
          </a:p>
          <a:p>
            <a:endParaRPr lang="en-US" sz="3200" dirty="0" smtClean="0">
              <a:latin typeface="+mj-lt"/>
            </a:endParaRPr>
          </a:p>
          <a:p>
            <a:endParaRPr lang="en-US" sz="3200" dirty="0">
              <a:latin typeface="+mj-lt"/>
            </a:endParaRPr>
          </a:p>
          <a:p>
            <a:pPr marL="1204913" indent="-465138">
              <a:buAutoNum type="alphaLcPeriod"/>
            </a:pPr>
            <a:r>
              <a:rPr lang="en-US" sz="3200" dirty="0" err="1" smtClean="0">
                <a:latin typeface="+mj-lt"/>
              </a:rPr>
              <a:t>Faktor</a:t>
            </a:r>
            <a:r>
              <a:rPr lang="en-US" sz="3200" dirty="0" smtClean="0">
                <a:latin typeface="+mj-lt"/>
              </a:rPr>
              <a:t> </a:t>
            </a:r>
            <a:r>
              <a:rPr lang="en-US" sz="3200" dirty="0" err="1" smtClean="0">
                <a:latin typeface="+mj-lt"/>
              </a:rPr>
              <a:t>Presdiposisi</a:t>
            </a:r>
            <a:endParaRPr lang="en-US" sz="3200" dirty="0" smtClean="0">
              <a:latin typeface="+mj-lt"/>
            </a:endParaRPr>
          </a:p>
          <a:p>
            <a:pPr marL="1204913" indent="-465138">
              <a:buAutoNum type="alphaLcPeriod"/>
            </a:pPr>
            <a:r>
              <a:rPr lang="en-US" sz="3200" dirty="0" err="1" smtClean="0">
                <a:latin typeface="+mj-lt"/>
              </a:rPr>
              <a:t>Faktor</a:t>
            </a:r>
            <a:r>
              <a:rPr lang="en-US" sz="3200" dirty="0" smtClean="0">
                <a:latin typeface="+mj-lt"/>
              </a:rPr>
              <a:t> </a:t>
            </a:r>
            <a:r>
              <a:rPr lang="en-US" sz="3200" dirty="0" err="1" smtClean="0">
                <a:latin typeface="+mj-lt"/>
              </a:rPr>
              <a:t>Pendukung</a:t>
            </a:r>
            <a:endParaRPr lang="en-US" sz="3200" dirty="0" smtClean="0">
              <a:latin typeface="+mj-lt"/>
            </a:endParaRPr>
          </a:p>
          <a:p>
            <a:pPr marL="1204913" indent="-465138">
              <a:buAutoNum type="alphaLcPeriod"/>
            </a:pPr>
            <a:r>
              <a:rPr lang="en-US" sz="3200" dirty="0" err="1" smtClean="0">
                <a:latin typeface="+mj-lt"/>
              </a:rPr>
              <a:t>Faktor</a:t>
            </a:r>
            <a:r>
              <a:rPr lang="en-US" sz="3200" dirty="0" smtClean="0">
                <a:latin typeface="+mj-lt"/>
              </a:rPr>
              <a:t> </a:t>
            </a:r>
            <a:r>
              <a:rPr lang="en-US" sz="3200" dirty="0" err="1" smtClean="0">
                <a:latin typeface="+mj-lt"/>
              </a:rPr>
              <a:t>Pendorong</a:t>
            </a:r>
            <a:endParaRPr lang="en-GB" sz="3200" dirty="0">
              <a:latin typeface="+mj-lt"/>
            </a:endParaRPr>
          </a:p>
        </p:txBody>
      </p:sp>
    </p:spTree>
    <p:extLst>
      <p:ext uri="{BB962C8B-B14F-4D97-AF65-F5344CB8AC3E}">
        <p14:creationId xmlns:p14="http://schemas.microsoft.com/office/powerpoint/2010/main" val="2395364507"/>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Rectangle 2"/>
          <p:cNvSpPr/>
          <p:nvPr/>
        </p:nvSpPr>
        <p:spPr>
          <a:xfrm>
            <a:off x="304800" y="856343"/>
            <a:ext cx="11596914" cy="4524315"/>
          </a:xfrm>
          <a:prstGeom prst="rect">
            <a:avLst/>
          </a:prstGeom>
          <a:gradFill>
            <a:gsLst>
              <a:gs pos="19000">
                <a:schemeClr val="tx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gradFill>
        </p:spPr>
        <p:txBody>
          <a:bodyPr wrap="square">
            <a:spAutoFit/>
          </a:bodyPr>
          <a:lstStyle/>
          <a:p>
            <a:pPr algn="just"/>
            <a:r>
              <a:rPr lang="en-US" sz="3600" dirty="0" smtClean="0">
                <a:latin typeface="Times New Roman" panose="02020603050405020304" pitchFamily="18" charset="0"/>
                <a:ea typeface="Calibri" panose="020F0502020204030204" pitchFamily="34" charset="0"/>
              </a:rPr>
              <a:t>	</a:t>
            </a:r>
            <a:r>
              <a:rPr lang="en-US" sz="3600" dirty="0" smtClean="0">
                <a:latin typeface="+mj-lt"/>
                <a:ea typeface="Calibri" panose="020F0502020204030204" pitchFamily="34" charset="0"/>
              </a:rPr>
              <a:t>Dari </a:t>
            </a:r>
            <a:r>
              <a:rPr lang="en-US" sz="3600" dirty="0" err="1">
                <a:latin typeface="+mj-lt"/>
                <a:ea typeface="Calibri" panose="020F0502020204030204" pitchFamily="34" charset="0"/>
              </a:rPr>
              <a:t>kesimpulan</a:t>
            </a:r>
            <a:r>
              <a:rPr lang="en-US" sz="3600" dirty="0">
                <a:latin typeface="+mj-lt"/>
                <a:ea typeface="Calibri" panose="020F0502020204030204" pitchFamily="34" charset="0"/>
              </a:rPr>
              <a:t> </a:t>
            </a:r>
            <a:r>
              <a:rPr lang="en-US" sz="3600" dirty="0" err="1">
                <a:latin typeface="+mj-lt"/>
                <a:ea typeface="Calibri" panose="020F0502020204030204" pitchFamily="34" charset="0"/>
              </a:rPr>
              <a:t>diatas</a:t>
            </a:r>
            <a:r>
              <a:rPr lang="en-US" sz="3600" dirty="0">
                <a:latin typeface="+mj-lt"/>
                <a:ea typeface="Calibri" panose="020F0502020204030204" pitchFamily="34" charset="0"/>
              </a:rPr>
              <a:t> </a:t>
            </a:r>
            <a:r>
              <a:rPr lang="en-US" sz="3600" dirty="0" err="1">
                <a:latin typeface="+mj-lt"/>
                <a:ea typeface="Calibri" panose="020F0502020204030204" pitchFamily="34" charset="0"/>
              </a:rPr>
              <a:t>sudah</a:t>
            </a:r>
            <a:r>
              <a:rPr lang="en-US" sz="3600" dirty="0">
                <a:latin typeface="+mj-lt"/>
                <a:ea typeface="Calibri" panose="020F0502020204030204" pitchFamily="34" charset="0"/>
              </a:rPr>
              <a:t> </a:t>
            </a:r>
            <a:r>
              <a:rPr lang="en-US" sz="3600" dirty="0" err="1">
                <a:latin typeface="+mj-lt"/>
                <a:ea typeface="Calibri" panose="020F0502020204030204" pitchFamily="34" charset="0"/>
              </a:rPr>
              <a:t>banyak</a:t>
            </a:r>
            <a:r>
              <a:rPr lang="en-US" sz="3600" dirty="0">
                <a:latin typeface="+mj-lt"/>
                <a:ea typeface="Calibri" panose="020F0502020204030204" pitchFamily="34" charset="0"/>
              </a:rPr>
              <a:t> </a:t>
            </a:r>
            <a:r>
              <a:rPr lang="en-US" sz="3600" dirty="0" err="1">
                <a:latin typeface="+mj-lt"/>
                <a:ea typeface="Calibri" panose="020F0502020204030204" pitchFamily="34" charset="0"/>
              </a:rPr>
              <a:t>ahli</a:t>
            </a:r>
            <a:r>
              <a:rPr lang="en-US" sz="3600" dirty="0">
                <a:latin typeface="+mj-lt"/>
                <a:ea typeface="Calibri" panose="020F0502020204030204" pitchFamily="34" charset="0"/>
              </a:rPr>
              <a:t> </a:t>
            </a:r>
            <a:r>
              <a:rPr lang="en-US" sz="3600" dirty="0" err="1">
                <a:latin typeface="+mj-lt"/>
                <a:ea typeface="Calibri" panose="020F0502020204030204" pitchFamily="34" charset="0"/>
              </a:rPr>
              <a:t>kesehatan</a:t>
            </a:r>
            <a:r>
              <a:rPr lang="en-US" sz="3600" dirty="0">
                <a:latin typeface="+mj-lt"/>
                <a:ea typeface="Calibri" panose="020F0502020204030204" pitchFamily="34" charset="0"/>
              </a:rPr>
              <a:t> </a:t>
            </a:r>
            <a:r>
              <a:rPr lang="en-US" sz="3600" dirty="0" err="1">
                <a:latin typeface="+mj-lt"/>
                <a:ea typeface="Calibri" panose="020F0502020204030204" pitchFamily="34" charset="0"/>
              </a:rPr>
              <a:t>membuat</a:t>
            </a:r>
            <a:r>
              <a:rPr lang="en-US" sz="3600" dirty="0">
                <a:latin typeface="+mj-lt"/>
                <a:ea typeface="Calibri" panose="020F0502020204030204" pitchFamily="34" charset="0"/>
              </a:rPr>
              <a:t> </a:t>
            </a:r>
            <a:r>
              <a:rPr lang="en-US" sz="3600" dirty="0" err="1">
                <a:latin typeface="+mj-lt"/>
                <a:ea typeface="Calibri" panose="020F0502020204030204" pitchFamily="34" charset="0"/>
              </a:rPr>
              <a:t>batasan</a:t>
            </a:r>
            <a:r>
              <a:rPr lang="en-US" sz="3600" dirty="0">
                <a:latin typeface="+mj-lt"/>
                <a:ea typeface="Calibri" panose="020F0502020204030204" pitchFamily="34" charset="0"/>
              </a:rPr>
              <a:t> </a:t>
            </a:r>
            <a:r>
              <a:rPr lang="en-US" sz="3600" dirty="0" err="1">
                <a:latin typeface="+mj-lt"/>
                <a:ea typeface="Calibri" panose="020F0502020204030204" pitchFamily="34" charset="0"/>
              </a:rPr>
              <a:t>kesehata</a:t>
            </a:r>
            <a:r>
              <a:rPr lang="en-US" sz="3600" dirty="0">
                <a:latin typeface="+mj-lt"/>
                <a:ea typeface="Calibri" panose="020F0502020204030204" pitchFamily="34" charset="0"/>
              </a:rPr>
              <a:t> </a:t>
            </a:r>
            <a:r>
              <a:rPr lang="en-US" sz="3600" dirty="0" err="1">
                <a:latin typeface="+mj-lt"/>
                <a:ea typeface="Calibri" panose="020F0502020204030204" pitchFamily="34" charset="0"/>
              </a:rPr>
              <a:t>masyarakat</a:t>
            </a:r>
            <a:r>
              <a:rPr lang="en-US" sz="3600" dirty="0">
                <a:latin typeface="+mj-lt"/>
                <a:ea typeface="Calibri" panose="020F0502020204030204" pitchFamily="34" charset="0"/>
              </a:rPr>
              <a:t>. </a:t>
            </a:r>
            <a:r>
              <a:rPr lang="en-US" sz="3600" dirty="0" err="1">
                <a:latin typeface="+mj-lt"/>
                <a:ea typeface="Calibri" panose="020F0502020204030204" pitchFamily="34" charset="0"/>
              </a:rPr>
              <a:t>Secara</a:t>
            </a:r>
            <a:r>
              <a:rPr lang="en-US" sz="3600" dirty="0">
                <a:latin typeface="+mj-lt"/>
                <a:ea typeface="Calibri" panose="020F0502020204030204" pitchFamily="34" charset="0"/>
              </a:rPr>
              <a:t> </a:t>
            </a:r>
            <a:r>
              <a:rPr lang="en-US" sz="3600" dirty="0" err="1">
                <a:latin typeface="+mj-lt"/>
                <a:ea typeface="Calibri" panose="020F0502020204030204" pitchFamily="34" charset="0"/>
              </a:rPr>
              <a:t>kronologis</a:t>
            </a:r>
            <a:r>
              <a:rPr lang="en-US" sz="3600" dirty="0">
                <a:latin typeface="+mj-lt"/>
                <a:ea typeface="Calibri" panose="020F0502020204030204" pitchFamily="34" charset="0"/>
              </a:rPr>
              <a:t> </a:t>
            </a:r>
            <a:r>
              <a:rPr lang="en-US" sz="3600" dirty="0" err="1">
                <a:latin typeface="+mj-lt"/>
                <a:ea typeface="Calibri" panose="020F0502020204030204" pitchFamily="34" charset="0"/>
              </a:rPr>
              <a:t>batasan</a:t>
            </a:r>
            <a:r>
              <a:rPr lang="en-US" sz="3600" dirty="0">
                <a:latin typeface="+mj-lt"/>
                <a:ea typeface="Calibri" panose="020F0502020204030204" pitchFamily="34" charset="0"/>
              </a:rPr>
              <a:t> – </a:t>
            </a:r>
            <a:r>
              <a:rPr lang="en-US" sz="3600" dirty="0" err="1">
                <a:latin typeface="+mj-lt"/>
                <a:ea typeface="Calibri" panose="020F0502020204030204" pitchFamily="34" charset="0"/>
              </a:rPr>
              <a:t>batasan</a:t>
            </a:r>
            <a:r>
              <a:rPr lang="en-US" sz="3600" dirty="0">
                <a:latin typeface="+mj-lt"/>
                <a:ea typeface="Calibri" panose="020F0502020204030204" pitchFamily="34" charset="0"/>
              </a:rPr>
              <a:t> </a:t>
            </a:r>
            <a:r>
              <a:rPr lang="en-US" sz="3600" dirty="0" err="1">
                <a:latin typeface="+mj-lt"/>
                <a:ea typeface="Calibri" panose="020F0502020204030204" pitchFamily="34" charset="0"/>
              </a:rPr>
              <a:t>kesehatan</a:t>
            </a:r>
            <a:r>
              <a:rPr lang="en-US" sz="3600" dirty="0">
                <a:latin typeface="+mj-lt"/>
                <a:ea typeface="Calibri" panose="020F0502020204030204" pitchFamily="34" charset="0"/>
              </a:rPr>
              <a:t> </a:t>
            </a:r>
            <a:r>
              <a:rPr lang="en-US" sz="3600" dirty="0" err="1">
                <a:latin typeface="+mj-lt"/>
                <a:ea typeface="Calibri" panose="020F0502020204030204" pitchFamily="34" charset="0"/>
              </a:rPr>
              <a:t>masyarakat</a:t>
            </a:r>
            <a:r>
              <a:rPr lang="en-US" sz="3600" dirty="0">
                <a:latin typeface="+mj-lt"/>
                <a:ea typeface="Calibri" panose="020F0502020204030204" pitchFamily="34" charset="0"/>
              </a:rPr>
              <a:t> </a:t>
            </a:r>
            <a:r>
              <a:rPr lang="en-US" sz="3600" dirty="0" err="1">
                <a:latin typeface="+mj-lt"/>
                <a:ea typeface="Calibri" panose="020F0502020204030204" pitchFamily="34" charset="0"/>
              </a:rPr>
              <a:t>mulai</a:t>
            </a:r>
            <a:r>
              <a:rPr lang="en-US" sz="3600" dirty="0">
                <a:latin typeface="+mj-lt"/>
                <a:ea typeface="Calibri" panose="020F0502020204030204" pitchFamily="34" charset="0"/>
              </a:rPr>
              <a:t> </a:t>
            </a:r>
            <a:r>
              <a:rPr lang="en-US" sz="3600" dirty="0" err="1">
                <a:latin typeface="+mj-lt"/>
                <a:ea typeface="Calibri" panose="020F0502020204030204" pitchFamily="34" charset="0"/>
              </a:rPr>
              <a:t>dengan</a:t>
            </a:r>
            <a:r>
              <a:rPr lang="en-US" sz="3600" dirty="0">
                <a:latin typeface="+mj-lt"/>
                <a:ea typeface="Calibri" panose="020F0502020204030204" pitchFamily="34" charset="0"/>
              </a:rPr>
              <a:t> </a:t>
            </a:r>
            <a:r>
              <a:rPr lang="en-US" sz="3600" dirty="0" err="1">
                <a:latin typeface="+mj-lt"/>
                <a:ea typeface="Calibri" panose="020F0502020204030204" pitchFamily="34" charset="0"/>
              </a:rPr>
              <a:t>batasan</a:t>
            </a:r>
            <a:r>
              <a:rPr lang="en-US" sz="3600" dirty="0">
                <a:latin typeface="+mj-lt"/>
                <a:ea typeface="Calibri" panose="020F0502020204030204" pitchFamily="34" charset="0"/>
              </a:rPr>
              <a:t> yang </a:t>
            </a:r>
            <a:r>
              <a:rPr lang="en-US" sz="3600" dirty="0" err="1">
                <a:latin typeface="+mj-lt"/>
                <a:ea typeface="Calibri" panose="020F0502020204030204" pitchFamily="34" charset="0"/>
              </a:rPr>
              <a:t>sangat</a:t>
            </a:r>
            <a:r>
              <a:rPr lang="en-US" sz="3600" dirty="0">
                <a:latin typeface="+mj-lt"/>
                <a:ea typeface="Calibri" panose="020F0502020204030204" pitchFamily="34" charset="0"/>
              </a:rPr>
              <a:t> </a:t>
            </a:r>
            <a:r>
              <a:rPr lang="en-US" sz="3600" dirty="0" err="1">
                <a:latin typeface="+mj-lt"/>
                <a:ea typeface="Calibri" panose="020F0502020204030204" pitchFamily="34" charset="0"/>
              </a:rPr>
              <a:t>sempit</a:t>
            </a:r>
            <a:r>
              <a:rPr lang="en-US" sz="3600" dirty="0">
                <a:latin typeface="+mj-lt"/>
                <a:ea typeface="Calibri" panose="020F0502020204030204" pitchFamily="34" charset="0"/>
              </a:rPr>
              <a:t> </a:t>
            </a:r>
            <a:r>
              <a:rPr lang="en-US" sz="3600" dirty="0" err="1">
                <a:latin typeface="+mj-lt"/>
                <a:ea typeface="Calibri" panose="020F0502020204030204" pitchFamily="34" charset="0"/>
              </a:rPr>
              <a:t>sampai</a:t>
            </a:r>
            <a:r>
              <a:rPr lang="en-US" sz="3600" dirty="0">
                <a:latin typeface="+mj-lt"/>
                <a:ea typeface="Calibri" panose="020F0502020204030204" pitchFamily="34" charset="0"/>
              </a:rPr>
              <a:t> </a:t>
            </a:r>
            <a:r>
              <a:rPr lang="en-US" sz="3600" dirty="0" err="1">
                <a:latin typeface="+mj-lt"/>
                <a:ea typeface="Calibri" panose="020F0502020204030204" pitchFamily="34" charset="0"/>
              </a:rPr>
              <a:t>dengan</a:t>
            </a:r>
            <a:r>
              <a:rPr lang="en-US" sz="3600" dirty="0">
                <a:latin typeface="+mj-lt"/>
                <a:ea typeface="Calibri" panose="020F0502020204030204" pitchFamily="34" charset="0"/>
              </a:rPr>
              <a:t> </a:t>
            </a:r>
            <a:r>
              <a:rPr lang="en-US" sz="3600" dirty="0" err="1">
                <a:latin typeface="+mj-lt"/>
                <a:ea typeface="Calibri" panose="020F0502020204030204" pitchFamily="34" charset="0"/>
              </a:rPr>
              <a:t>batasan</a:t>
            </a:r>
            <a:r>
              <a:rPr lang="en-US" sz="3600" dirty="0">
                <a:latin typeface="+mj-lt"/>
                <a:ea typeface="Calibri" panose="020F0502020204030204" pitchFamily="34" charset="0"/>
              </a:rPr>
              <a:t> yang </a:t>
            </a:r>
            <a:r>
              <a:rPr lang="en-US" sz="3600" dirty="0" err="1">
                <a:latin typeface="+mj-lt"/>
                <a:ea typeface="Calibri" panose="020F0502020204030204" pitchFamily="34" charset="0"/>
              </a:rPr>
              <a:t>luas</a:t>
            </a:r>
            <a:r>
              <a:rPr lang="en-US" sz="3600" dirty="0">
                <a:latin typeface="+mj-lt"/>
                <a:ea typeface="Calibri" panose="020F0502020204030204" pitchFamily="34" charset="0"/>
              </a:rPr>
              <a:t> </a:t>
            </a:r>
            <a:r>
              <a:rPr lang="en-US" sz="3600" dirty="0" err="1">
                <a:latin typeface="+mj-lt"/>
                <a:ea typeface="Calibri" panose="020F0502020204030204" pitchFamily="34" charset="0"/>
              </a:rPr>
              <a:t>seperti</a:t>
            </a:r>
            <a:r>
              <a:rPr lang="en-US" sz="3600" dirty="0">
                <a:latin typeface="+mj-lt"/>
                <a:ea typeface="Calibri" panose="020F0502020204030204" pitchFamily="34" charset="0"/>
              </a:rPr>
              <a:t> yang </a:t>
            </a:r>
            <a:r>
              <a:rPr lang="en-US" sz="3600" dirty="0" err="1">
                <a:latin typeface="+mj-lt"/>
                <a:ea typeface="Calibri" panose="020F0502020204030204" pitchFamily="34" charset="0"/>
              </a:rPr>
              <a:t>kita</a:t>
            </a:r>
            <a:r>
              <a:rPr lang="en-US" sz="3600" dirty="0">
                <a:latin typeface="+mj-lt"/>
                <a:ea typeface="Calibri" panose="020F0502020204030204" pitchFamily="34" charset="0"/>
              </a:rPr>
              <a:t> </a:t>
            </a:r>
            <a:r>
              <a:rPr lang="en-US" sz="3600" dirty="0" err="1">
                <a:latin typeface="+mj-lt"/>
                <a:ea typeface="Calibri" panose="020F0502020204030204" pitchFamily="34" charset="0"/>
              </a:rPr>
              <a:t>anut</a:t>
            </a:r>
            <a:r>
              <a:rPr lang="en-US" sz="3600" dirty="0">
                <a:latin typeface="+mj-lt"/>
                <a:ea typeface="Calibri" panose="020F0502020204030204" pitchFamily="34" charset="0"/>
              </a:rPr>
              <a:t> </a:t>
            </a:r>
            <a:r>
              <a:rPr lang="en-US" sz="3600" dirty="0" err="1">
                <a:latin typeface="+mj-lt"/>
                <a:ea typeface="Calibri" panose="020F0502020204030204" pitchFamily="34" charset="0"/>
              </a:rPr>
              <a:t>saat</a:t>
            </a:r>
            <a:r>
              <a:rPr lang="en-US" sz="3600" dirty="0">
                <a:latin typeface="+mj-lt"/>
                <a:ea typeface="Calibri" panose="020F0502020204030204" pitchFamily="34" charset="0"/>
              </a:rPr>
              <a:t> </a:t>
            </a:r>
            <a:r>
              <a:rPr lang="en-US" sz="3600" dirty="0" err="1">
                <a:latin typeface="+mj-lt"/>
                <a:ea typeface="Calibri" panose="020F0502020204030204" pitchFamily="34" charset="0"/>
              </a:rPr>
              <a:t>ini</a:t>
            </a:r>
            <a:r>
              <a:rPr lang="en-US" sz="3600" dirty="0">
                <a:latin typeface="+mj-lt"/>
                <a:ea typeface="Calibri" panose="020F0502020204030204" pitchFamily="34" charset="0"/>
              </a:rPr>
              <a:t> </a:t>
            </a:r>
            <a:r>
              <a:rPr lang="en-US" sz="3600" dirty="0" err="1">
                <a:latin typeface="+mj-lt"/>
                <a:ea typeface="Calibri" panose="020F0502020204030204" pitchFamily="34" charset="0"/>
              </a:rPr>
              <a:t>dapat</a:t>
            </a:r>
            <a:r>
              <a:rPr lang="en-US" sz="3600" dirty="0">
                <a:latin typeface="+mj-lt"/>
                <a:ea typeface="Calibri" panose="020F0502020204030204" pitchFamily="34" charset="0"/>
              </a:rPr>
              <a:t> </a:t>
            </a:r>
            <a:r>
              <a:rPr lang="en-US" sz="3600" dirty="0" err="1">
                <a:latin typeface="+mj-lt"/>
                <a:ea typeface="Calibri" panose="020F0502020204030204" pitchFamily="34" charset="0"/>
              </a:rPr>
              <a:t>diringkas</a:t>
            </a:r>
            <a:r>
              <a:rPr lang="en-US" sz="3600" dirty="0">
                <a:latin typeface="+mj-lt"/>
                <a:ea typeface="Calibri" panose="020F0502020204030204" pitchFamily="34" charset="0"/>
              </a:rPr>
              <a:t> </a:t>
            </a:r>
            <a:r>
              <a:rPr lang="en-US" sz="3600" dirty="0" err="1">
                <a:latin typeface="+mj-lt"/>
                <a:ea typeface="Calibri" panose="020F0502020204030204" pitchFamily="34" charset="0"/>
              </a:rPr>
              <a:t>seperti</a:t>
            </a:r>
            <a:r>
              <a:rPr lang="en-US" sz="3600" dirty="0">
                <a:latin typeface="+mj-lt"/>
                <a:ea typeface="Calibri" panose="020F0502020204030204" pitchFamily="34" charset="0"/>
              </a:rPr>
              <a:t> </a:t>
            </a:r>
            <a:r>
              <a:rPr lang="en-US" sz="3600" dirty="0" err="1">
                <a:latin typeface="+mj-lt"/>
                <a:ea typeface="Calibri" panose="020F0502020204030204" pitchFamily="34" charset="0"/>
              </a:rPr>
              <a:t>berikut</a:t>
            </a:r>
            <a:r>
              <a:rPr lang="en-US" sz="3600" dirty="0">
                <a:latin typeface="+mj-lt"/>
                <a:ea typeface="Calibri" panose="020F0502020204030204" pitchFamily="34" charset="0"/>
              </a:rPr>
              <a:t> </a:t>
            </a:r>
            <a:r>
              <a:rPr lang="en-US" sz="3600" dirty="0" err="1">
                <a:latin typeface="+mj-lt"/>
                <a:ea typeface="Calibri" panose="020F0502020204030204" pitchFamily="34" charset="0"/>
              </a:rPr>
              <a:t>ini</a:t>
            </a:r>
            <a:r>
              <a:rPr lang="en-US" sz="3600" dirty="0">
                <a:latin typeface="+mj-lt"/>
                <a:ea typeface="Calibri" panose="020F0502020204030204" pitchFamily="34" charset="0"/>
              </a:rPr>
              <a:t>. </a:t>
            </a:r>
            <a:r>
              <a:rPr lang="en-US" sz="3600" dirty="0" err="1">
                <a:latin typeface="+mj-lt"/>
                <a:ea typeface="Calibri" panose="020F0502020204030204" pitchFamily="34" charset="0"/>
              </a:rPr>
              <a:t>Batasan</a:t>
            </a:r>
            <a:r>
              <a:rPr lang="en-US" sz="3600" dirty="0">
                <a:latin typeface="+mj-lt"/>
                <a:ea typeface="Calibri" panose="020F0502020204030204" pitchFamily="34" charset="0"/>
              </a:rPr>
              <a:t> yang paling </a:t>
            </a:r>
            <a:r>
              <a:rPr lang="en-US" sz="3600" dirty="0" err="1">
                <a:latin typeface="+mj-lt"/>
                <a:ea typeface="Calibri" panose="020F0502020204030204" pitchFamily="34" charset="0"/>
              </a:rPr>
              <a:t>tua</a:t>
            </a:r>
            <a:r>
              <a:rPr lang="en-US" sz="3600" dirty="0">
                <a:latin typeface="+mj-lt"/>
                <a:ea typeface="Calibri" panose="020F0502020204030204" pitchFamily="34" charset="0"/>
              </a:rPr>
              <a:t>, </a:t>
            </a:r>
            <a:r>
              <a:rPr lang="en-US" sz="3600" dirty="0" err="1">
                <a:latin typeface="+mj-lt"/>
                <a:ea typeface="Calibri" panose="020F0502020204030204" pitchFamily="34" charset="0"/>
              </a:rPr>
              <a:t>dikatakan</a:t>
            </a:r>
            <a:r>
              <a:rPr lang="en-US" sz="3600" dirty="0">
                <a:latin typeface="+mj-lt"/>
                <a:ea typeface="Calibri" panose="020F0502020204030204" pitchFamily="34" charset="0"/>
              </a:rPr>
              <a:t> </a:t>
            </a:r>
            <a:r>
              <a:rPr lang="en-US" sz="3600" dirty="0" err="1">
                <a:latin typeface="+mj-lt"/>
                <a:ea typeface="Calibri" panose="020F0502020204030204" pitchFamily="34" charset="0"/>
              </a:rPr>
              <a:t>bahwa</a:t>
            </a:r>
            <a:r>
              <a:rPr lang="en-US" sz="3600" dirty="0">
                <a:latin typeface="+mj-lt"/>
                <a:ea typeface="Calibri" panose="020F0502020204030204" pitchFamily="34" charset="0"/>
              </a:rPr>
              <a:t> </a:t>
            </a:r>
            <a:r>
              <a:rPr lang="en-US" sz="3600" dirty="0" err="1">
                <a:latin typeface="+mj-lt"/>
                <a:ea typeface="Calibri" panose="020F0502020204030204" pitchFamily="34" charset="0"/>
              </a:rPr>
              <a:t>kesehatan</a:t>
            </a:r>
            <a:r>
              <a:rPr lang="en-US" sz="3600" dirty="0">
                <a:latin typeface="+mj-lt"/>
                <a:ea typeface="Calibri" panose="020F0502020204030204" pitchFamily="34" charset="0"/>
              </a:rPr>
              <a:t> </a:t>
            </a:r>
            <a:r>
              <a:rPr lang="en-US" sz="3600" dirty="0" err="1">
                <a:latin typeface="+mj-lt"/>
                <a:ea typeface="Calibri" panose="020F0502020204030204" pitchFamily="34" charset="0"/>
              </a:rPr>
              <a:t>adalah</a:t>
            </a:r>
            <a:r>
              <a:rPr lang="en-US" sz="3600" dirty="0">
                <a:latin typeface="+mj-lt"/>
                <a:ea typeface="Calibri" panose="020F0502020204030204" pitchFamily="34" charset="0"/>
              </a:rPr>
              <a:t> </a:t>
            </a:r>
            <a:r>
              <a:rPr lang="en-US" sz="3600" dirty="0" err="1">
                <a:latin typeface="+mj-lt"/>
                <a:ea typeface="Calibri" panose="020F0502020204030204" pitchFamily="34" charset="0"/>
              </a:rPr>
              <a:t>upaya</a:t>
            </a:r>
            <a:r>
              <a:rPr lang="en-US" sz="3600" dirty="0">
                <a:latin typeface="+mj-lt"/>
                <a:ea typeface="Calibri" panose="020F0502020204030204" pitchFamily="34" charset="0"/>
              </a:rPr>
              <a:t> </a:t>
            </a:r>
            <a:r>
              <a:rPr lang="en-US" sz="3600" dirty="0" err="1">
                <a:latin typeface="+mj-lt"/>
                <a:ea typeface="Calibri" panose="020F0502020204030204" pitchFamily="34" charset="0"/>
              </a:rPr>
              <a:t>upaya</a:t>
            </a:r>
            <a:r>
              <a:rPr lang="en-US" sz="3600" dirty="0">
                <a:latin typeface="+mj-lt"/>
                <a:ea typeface="Calibri" panose="020F0502020204030204" pitchFamily="34" charset="0"/>
              </a:rPr>
              <a:t> </a:t>
            </a:r>
            <a:r>
              <a:rPr lang="en-US" sz="3600" dirty="0" err="1">
                <a:latin typeface="+mj-lt"/>
                <a:ea typeface="Calibri" panose="020F0502020204030204" pitchFamily="34" charset="0"/>
              </a:rPr>
              <a:t>untuk</a:t>
            </a:r>
            <a:r>
              <a:rPr lang="en-US" sz="3600" dirty="0">
                <a:latin typeface="+mj-lt"/>
                <a:ea typeface="Calibri" panose="020F0502020204030204" pitchFamily="34" charset="0"/>
              </a:rPr>
              <a:t> </a:t>
            </a:r>
            <a:r>
              <a:rPr lang="en-US" sz="3600" dirty="0" err="1">
                <a:latin typeface="+mj-lt"/>
                <a:ea typeface="Calibri" panose="020F0502020204030204" pitchFamily="34" charset="0"/>
              </a:rPr>
              <a:t>mengatasi</a:t>
            </a:r>
            <a:r>
              <a:rPr lang="en-US" sz="3600" dirty="0">
                <a:latin typeface="+mj-lt"/>
                <a:ea typeface="Calibri" panose="020F0502020204030204" pitchFamily="34" charset="0"/>
              </a:rPr>
              <a:t> </a:t>
            </a:r>
            <a:r>
              <a:rPr lang="en-US" sz="3600" dirty="0" err="1">
                <a:latin typeface="+mj-lt"/>
                <a:ea typeface="Calibri" panose="020F0502020204030204" pitchFamily="34" charset="0"/>
              </a:rPr>
              <a:t>masalah</a:t>
            </a:r>
            <a:r>
              <a:rPr lang="en-US" sz="3600" dirty="0">
                <a:latin typeface="+mj-lt"/>
                <a:ea typeface="Calibri" panose="020F0502020204030204" pitchFamily="34" charset="0"/>
              </a:rPr>
              <a:t> – </a:t>
            </a:r>
            <a:r>
              <a:rPr lang="en-US" sz="3600" dirty="0" err="1">
                <a:latin typeface="+mj-lt"/>
                <a:ea typeface="Calibri" panose="020F0502020204030204" pitchFamily="34" charset="0"/>
              </a:rPr>
              <a:t>masalah</a:t>
            </a:r>
            <a:r>
              <a:rPr lang="en-US" sz="3600" dirty="0">
                <a:latin typeface="+mj-lt"/>
                <a:ea typeface="Calibri" panose="020F0502020204030204" pitchFamily="34" charset="0"/>
              </a:rPr>
              <a:t> </a:t>
            </a:r>
            <a:r>
              <a:rPr lang="en-US" sz="3600" dirty="0" err="1">
                <a:latin typeface="+mj-lt"/>
                <a:ea typeface="Calibri" panose="020F0502020204030204" pitchFamily="34" charset="0"/>
              </a:rPr>
              <a:t>sanitasi</a:t>
            </a:r>
            <a:r>
              <a:rPr lang="en-US" sz="3600" dirty="0">
                <a:latin typeface="+mj-lt"/>
                <a:ea typeface="Calibri" panose="020F0502020204030204" pitchFamily="34" charset="0"/>
              </a:rPr>
              <a:t> yang </a:t>
            </a:r>
            <a:r>
              <a:rPr lang="en-US" sz="3600" dirty="0" err="1">
                <a:latin typeface="+mj-lt"/>
                <a:ea typeface="Calibri" panose="020F0502020204030204" pitchFamily="34" charset="0"/>
              </a:rPr>
              <a:t>mengganggu</a:t>
            </a:r>
            <a:r>
              <a:rPr lang="en-US" sz="3600" dirty="0">
                <a:latin typeface="+mj-lt"/>
                <a:ea typeface="Calibri" panose="020F0502020204030204" pitchFamily="34" charset="0"/>
              </a:rPr>
              <a:t> </a:t>
            </a:r>
            <a:r>
              <a:rPr lang="en-US" sz="3600" dirty="0" err="1">
                <a:latin typeface="+mj-lt"/>
                <a:ea typeface="Calibri" panose="020F0502020204030204" pitchFamily="34" charset="0"/>
              </a:rPr>
              <a:t>kesehatan</a:t>
            </a:r>
            <a:r>
              <a:rPr lang="en-US" sz="3600" dirty="0">
                <a:latin typeface="+mj-lt"/>
                <a:ea typeface="Calibri" panose="020F0502020204030204" pitchFamily="34" charset="0"/>
              </a:rPr>
              <a:t>. </a:t>
            </a:r>
            <a:r>
              <a:rPr lang="en-US" sz="3600" dirty="0" err="1">
                <a:latin typeface="+mj-lt"/>
                <a:ea typeface="Calibri" panose="020F0502020204030204" pitchFamily="34" charset="0"/>
              </a:rPr>
              <a:t>Dengan</a:t>
            </a:r>
            <a:r>
              <a:rPr lang="en-US" sz="3600" dirty="0">
                <a:latin typeface="+mj-lt"/>
                <a:ea typeface="Calibri" panose="020F0502020204030204" pitchFamily="34" charset="0"/>
              </a:rPr>
              <a:t> kata lain </a:t>
            </a:r>
            <a:r>
              <a:rPr lang="en-US" sz="3600" dirty="0" err="1">
                <a:latin typeface="+mj-lt"/>
                <a:ea typeface="Calibri" panose="020F0502020204030204" pitchFamily="34" charset="0"/>
              </a:rPr>
              <a:t>kesehatan</a:t>
            </a:r>
            <a:r>
              <a:rPr lang="en-US" sz="3600" dirty="0">
                <a:latin typeface="+mj-lt"/>
                <a:ea typeface="Calibri" panose="020F0502020204030204" pitchFamily="34" charset="0"/>
              </a:rPr>
              <a:t> </a:t>
            </a:r>
            <a:r>
              <a:rPr lang="en-US" sz="3600" dirty="0" err="1">
                <a:latin typeface="+mj-lt"/>
                <a:ea typeface="Calibri" panose="020F0502020204030204" pitchFamily="34" charset="0"/>
              </a:rPr>
              <a:t>masyarakat</a:t>
            </a:r>
            <a:r>
              <a:rPr lang="en-US" sz="3600" dirty="0">
                <a:latin typeface="+mj-lt"/>
                <a:ea typeface="Calibri" panose="020F0502020204030204" pitchFamily="34" charset="0"/>
              </a:rPr>
              <a:t> </a:t>
            </a:r>
            <a:r>
              <a:rPr lang="en-US" sz="3600" dirty="0" err="1">
                <a:latin typeface="+mj-lt"/>
                <a:ea typeface="Calibri" panose="020F0502020204030204" pitchFamily="34" charset="0"/>
              </a:rPr>
              <a:t>adalah</a:t>
            </a:r>
            <a:r>
              <a:rPr lang="en-US" sz="3600" dirty="0">
                <a:latin typeface="+mj-lt"/>
                <a:ea typeface="Calibri" panose="020F0502020204030204" pitchFamily="34" charset="0"/>
              </a:rPr>
              <a:t> </a:t>
            </a:r>
            <a:r>
              <a:rPr lang="en-US" sz="3600" dirty="0" err="1">
                <a:latin typeface="+mj-lt"/>
                <a:ea typeface="Calibri" panose="020F0502020204030204" pitchFamily="34" charset="0"/>
              </a:rPr>
              <a:t>sama</a:t>
            </a:r>
            <a:r>
              <a:rPr lang="en-US" sz="3600" dirty="0">
                <a:latin typeface="+mj-lt"/>
                <a:ea typeface="Calibri" panose="020F0502020204030204" pitchFamily="34" charset="0"/>
              </a:rPr>
              <a:t> </a:t>
            </a:r>
            <a:r>
              <a:rPr lang="en-US" sz="3600" dirty="0" err="1">
                <a:latin typeface="+mj-lt"/>
                <a:ea typeface="Calibri" panose="020F0502020204030204" pitchFamily="34" charset="0"/>
              </a:rPr>
              <a:t>dengan</a:t>
            </a:r>
            <a:r>
              <a:rPr lang="en-US" sz="3600" dirty="0">
                <a:latin typeface="+mj-lt"/>
                <a:ea typeface="Calibri" panose="020F0502020204030204" pitchFamily="34" charset="0"/>
              </a:rPr>
              <a:t> </a:t>
            </a:r>
            <a:r>
              <a:rPr lang="en-US" sz="3600" dirty="0" err="1">
                <a:latin typeface="+mj-lt"/>
                <a:ea typeface="Calibri" panose="020F0502020204030204" pitchFamily="34" charset="0"/>
              </a:rPr>
              <a:t>sanitasi</a:t>
            </a:r>
            <a:r>
              <a:rPr lang="en-US" sz="3600" dirty="0">
                <a:latin typeface="+mj-lt"/>
                <a:ea typeface="Calibri" panose="020F0502020204030204" pitchFamily="34" charset="0"/>
              </a:rPr>
              <a:t>. </a:t>
            </a:r>
            <a:r>
              <a:rPr lang="en-US" sz="3600" dirty="0" err="1">
                <a:latin typeface="+mj-lt"/>
                <a:ea typeface="Calibri" panose="020F0502020204030204" pitchFamily="34" charset="0"/>
              </a:rPr>
              <a:t>Kesehatan</a:t>
            </a:r>
            <a:r>
              <a:rPr lang="en-US" sz="3600" dirty="0">
                <a:latin typeface="+mj-lt"/>
                <a:ea typeface="Calibri" panose="020F0502020204030204" pitchFamily="34" charset="0"/>
              </a:rPr>
              <a:t> </a:t>
            </a:r>
            <a:r>
              <a:rPr lang="en-US" sz="3600" dirty="0" err="1">
                <a:latin typeface="+mj-lt"/>
                <a:ea typeface="Calibri" panose="020F0502020204030204" pitchFamily="34" charset="0"/>
              </a:rPr>
              <a:t>masyarakat</a:t>
            </a:r>
            <a:r>
              <a:rPr lang="en-US" sz="3600" dirty="0">
                <a:latin typeface="+mj-lt"/>
                <a:ea typeface="Calibri" panose="020F0502020204030204" pitchFamily="34" charset="0"/>
              </a:rPr>
              <a:t> </a:t>
            </a:r>
            <a:r>
              <a:rPr lang="en-US" sz="3600" dirty="0" err="1">
                <a:latin typeface="+mj-lt"/>
                <a:ea typeface="Calibri" panose="020F0502020204030204" pitchFamily="34" charset="0"/>
              </a:rPr>
              <a:t>adalah</a:t>
            </a:r>
            <a:r>
              <a:rPr lang="en-US" sz="3600" dirty="0">
                <a:latin typeface="+mj-lt"/>
                <a:ea typeface="Calibri" panose="020F0502020204030204" pitchFamily="34" charset="0"/>
              </a:rPr>
              <a:t> </a:t>
            </a:r>
            <a:r>
              <a:rPr lang="en-US" sz="3600" dirty="0" err="1">
                <a:latin typeface="+mj-lt"/>
                <a:ea typeface="Calibri" panose="020F0502020204030204" pitchFamily="34" charset="0"/>
              </a:rPr>
              <a:t>ilmu</a:t>
            </a:r>
            <a:r>
              <a:rPr lang="en-US" sz="3600" dirty="0">
                <a:latin typeface="+mj-lt"/>
                <a:ea typeface="Calibri" panose="020F0502020204030204" pitchFamily="34" charset="0"/>
              </a:rPr>
              <a:t> </a:t>
            </a:r>
            <a:r>
              <a:rPr lang="en-US" sz="3600" dirty="0" err="1">
                <a:latin typeface="+mj-lt"/>
                <a:ea typeface="Calibri" panose="020F0502020204030204" pitchFamily="34" charset="0"/>
              </a:rPr>
              <a:t>dan</a:t>
            </a:r>
            <a:r>
              <a:rPr lang="en-US" sz="3600" dirty="0">
                <a:latin typeface="+mj-lt"/>
                <a:ea typeface="Calibri" panose="020F0502020204030204" pitchFamily="34" charset="0"/>
              </a:rPr>
              <a:t> </a:t>
            </a:r>
            <a:r>
              <a:rPr lang="en-US" sz="3600" dirty="0" err="1">
                <a:latin typeface="+mj-lt"/>
                <a:ea typeface="Calibri" panose="020F0502020204030204" pitchFamily="34" charset="0"/>
              </a:rPr>
              <a:t>seni</a:t>
            </a:r>
            <a:r>
              <a:rPr lang="en-US" sz="3600" dirty="0">
                <a:latin typeface="+mj-lt"/>
                <a:ea typeface="Calibri" panose="020F0502020204030204" pitchFamily="34" charset="0"/>
              </a:rPr>
              <a:t>.</a:t>
            </a:r>
            <a:endParaRPr lang="en-GB" sz="3600" dirty="0">
              <a:latin typeface="+mj-lt"/>
            </a:endParaRPr>
          </a:p>
        </p:txBody>
      </p:sp>
    </p:spTree>
    <p:extLst>
      <p:ext uri="{BB962C8B-B14F-4D97-AF65-F5344CB8AC3E}">
        <p14:creationId xmlns:p14="http://schemas.microsoft.com/office/powerpoint/2010/main" val="27199214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pattFill prst="narHorz">
          <a:fgClr>
            <a:schemeClr val="accent1"/>
          </a:fgClr>
          <a:bgClr>
            <a:schemeClr val="bg1"/>
          </a:bgClr>
        </a:pattFill>
        <a:effectLst/>
      </p:bgPr>
    </p:bg>
    <p:spTree>
      <p:nvGrpSpPr>
        <p:cNvPr id="1" name=""/>
        <p:cNvGrpSpPr/>
        <p:nvPr/>
      </p:nvGrpSpPr>
      <p:grpSpPr>
        <a:xfrm>
          <a:off x="0" y="0"/>
          <a:ext cx="0" cy="0"/>
          <a:chOff x="0" y="0"/>
          <a:chExt cx="0" cy="0"/>
        </a:xfrm>
      </p:grpSpPr>
      <p:sp>
        <p:nvSpPr>
          <p:cNvPr id="3" name="Rectangle 2"/>
          <p:cNvSpPr/>
          <p:nvPr/>
        </p:nvSpPr>
        <p:spPr>
          <a:xfrm>
            <a:off x="3266037" y="2749620"/>
            <a:ext cx="5819905" cy="1569660"/>
          </a:xfrm>
          <a:prstGeom prst="rect">
            <a:avLst/>
          </a:prstGeom>
          <a:noFill/>
        </p:spPr>
        <p:txBody>
          <a:bodyPr wrap="square" lIns="91440" tIns="45720" rIns="91440" bIns="45720">
            <a:spAutoFit/>
          </a:bodyPr>
          <a:lstStyle/>
          <a:p>
            <a:pPr algn="ctr"/>
            <a:r>
              <a:rPr lang="en-US" sz="9600" b="1" cap="none" spc="0" dirty="0" smtClean="0">
                <a:ln w="12700">
                  <a:solidFill>
                    <a:schemeClr val="accent1"/>
                  </a:solidFill>
                  <a:prstDash val="solid"/>
                </a:ln>
                <a:solidFill>
                  <a:srgbClr val="7030A0"/>
                </a:solidFill>
                <a:effectLst>
                  <a:outerShdw dist="38100" dir="2640000" algn="bl" rotWithShape="0">
                    <a:schemeClr val="accent1"/>
                  </a:outerShdw>
                </a:effectLst>
                <a:latin typeface="+mj-lt"/>
              </a:rPr>
              <a:t>THANKYOU</a:t>
            </a:r>
            <a:endParaRPr lang="en-GB" sz="9600" b="1" cap="none" spc="0" dirty="0">
              <a:ln w="12700">
                <a:solidFill>
                  <a:schemeClr val="accent1"/>
                </a:solidFill>
                <a:prstDash val="solid"/>
              </a:ln>
              <a:solidFill>
                <a:srgbClr val="7030A0"/>
              </a:solidFill>
              <a:effectLst>
                <a:outerShdw dist="38100" dir="2640000" algn="bl" rotWithShape="0">
                  <a:schemeClr val="accent1"/>
                </a:outerShdw>
              </a:effectLst>
            </a:endParaRPr>
          </a:p>
        </p:txBody>
      </p:sp>
    </p:spTree>
    <p:extLst>
      <p:ext uri="{BB962C8B-B14F-4D97-AF65-F5344CB8AC3E}">
        <p14:creationId xmlns:p14="http://schemas.microsoft.com/office/powerpoint/2010/main" val="41407683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C000"/>
            </a:gs>
            <a:gs pos="69000">
              <a:schemeClr val="accent1">
                <a:lumMod val="45000"/>
                <a:lumOff val="55000"/>
              </a:schemeClr>
            </a:gs>
            <a:gs pos="83000">
              <a:schemeClr val="accent1">
                <a:lumMod val="45000"/>
                <a:lumOff val="55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4" name="Rectangle 3"/>
          <p:cNvSpPr/>
          <p:nvPr/>
        </p:nvSpPr>
        <p:spPr>
          <a:xfrm>
            <a:off x="2698376" y="906005"/>
            <a:ext cx="6096000" cy="4934684"/>
          </a:xfrm>
          <a:prstGeom prst="rect">
            <a:avLst/>
          </a:prstGeom>
        </p:spPr>
        <p:txBody>
          <a:bodyPr>
            <a:spAutoFit/>
          </a:bodyPr>
          <a:lstStyle/>
          <a:p>
            <a:pPr lvl="0" algn="ctr">
              <a:spcAft>
                <a:spcPts val="800"/>
              </a:spcAft>
            </a:pPr>
            <a:r>
              <a:rPr lang="en-US" sz="7200" dirty="0" err="1" smtClean="0">
                <a:solidFill>
                  <a:srgbClr val="C00000"/>
                </a:solidFill>
                <a:latin typeface="+mj-lt"/>
                <a:ea typeface="Calibri" panose="020F0502020204030204" pitchFamily="34" charset="0"/>
              </a:rPr>
              <a:t>Kelompok</a:t>
            </a:r>
            <a:r>
              <a:rPr lang="en-US" sz="7200" dirty="0" smtClean="0">
                <a:solidFill>
                  <a:srgbClr val="C00000"/>
                </a:solidFill>
                <a:latin typeface="+mj-lt"/>
                <a:ea typeface="Calibri" panose="020F0502020204030204" pitchFamily="34" charset="0"/>
              </a:rPr>
              <a:t> 7</a:t>
            </a:r>
          </a:p>
          <a:p>
            <a:pPr marL="342900" lvl="0" indent="-342900">
              <a:spcAft>
                <a:spcPts val="800"/>
              </a:spcAft>
              <a:buFont typeface="+mj-lt"/>
              <a:buAutoNum type="arabicPeriod"/>
            </a:pPr>
            <a:endParaRPr lang="en-US" sz="2800" dirty="0">
              <a:latin typeface="+mj-lt"/>
              <a:ea typeface="Calibri" panose="020F0502020204030204" pitchFamily="34" charset="0"/>
            </a:endParaRPr>
          </a:p>
          <a:p>
            <a:pPr marL="342900" lvl="0" indent="-342900">
              <a:spcAft>
                <a:spcPts val="800"/>
              </a:spcAft>
              <a:buFont typeface="+mj-lt"/>
              <a:buAutoNum type="arabicPeriod"/>
            </a:pPr>
            <a:r>
              <a:rPr lang="en-US" sz="2800" dirty="0" err="1" smtClean="0">
                <a:solidFill>
                  <a:schemeClr val="accent4">
                    <a:lumMod val="75000"/>
                  </a:schemeClr>
                </a:solidFill>
                <a:latin typeface="+mj-lt"/>
                <a:ea typeface="Calibri" panose="020F0502020204030204" pitchFamily="34" charset="0"/>
              </a:rPr>
              <a:t>Ayu</a:t>
            </a:r>
            <a:r>
              <a:rPr lang="en-US" sz="2800" dirty="0" smtClean="0">
                <a:solidFill>
                  <a:schemeClr val="accent4">
                    <a:lumMod val="75000"/>
                  </a:schemeClr>
                </a:solidFill>
                <a:latin typeface="+mj-lt"/>
                <a:ea typeface="Calibri" panose="020F0502020204030204" pitchFamily="34" charset="0"/>
              </a:rPr>
              <a:t> </a:t>
            </a:r>
            <a:r>
              <a:rPr lang="en-US" sz="2800" dirty="0" err="1">
                <a:solidFill>
                  <a:schemeClr val="accent4">
                    <a:lumMod val="75000"/>
                  </a:schemeClr>
                </a:solidFill>
                <a:latin typeface="+mj-lt"/>
                <a:ea typeface="Calibri" panose="020F0502020204030204" pitchFamily="34" charset="0"/>
              </a:rPr>
              <a:t>Purwaningsih</a:t>
            </a:r>
            <a:r>
              <a:rPr lang="en-US" sz="2800" dirty="0">
                <a:solidFill>
                  <a:schemeClr val="accent4">
                    <a:lumMod val="75000"/>
                  </a:schemeClr>
                </a:solidFill>
                <a:latin typeface="+mj-lt"/>
                <a:ea typeface="Calibri" panose="020F0502020204030204" pitchFamily="34" charset="0"/>
              </a:rPr>
              <a:t> (188600070)</a:t>
            </a:r>
            <a:endParaRPr lang="en-GB" sz="2800" dirty="0">
              <a:solidFill>
                <a:schemeClr val="accent4">
                  <a:lumMod val="75000"/>
                </a:schemeClr>
              </a:solidFill>
              <a:latin typeface="+mj-lt"/>
              <a:ea typeface="Calibri" panose="020F0502020204030204" pitchFamily="34" charset="0"/>
            </a:endParaRPr>
          </a:p>
          <a:p>
            <a:pPr marL="342900" lvl="0" indent="-342900">
              <a:spcAft>
                <a:spcPts val="800"/>
              </a:spcAft>
              <a:buFont typeface="+mj-lt"/>
              <a:buAutoNum type="arabicPeriod"/>
            </a:pPr>
            <a:r>
              <a:rPr lang="en-US" sz="2800" dirty="0" err="1">
                <a:solidFill>
                  <a:schemeClr val="accent4">
                    <a:lumMod val="75000"/>
                  </a:schemeClr>
                </a:solidFill>
                <a:latin typeface="+mj-lt"/>
                <a:ea typeface="Calibri" panose="020F0502020204030204" pitchFamily="34" charset="0"/>
              </a:rPr>
              <a:t>Linni</a:t>
            </a:r>
            <a:r>
              <a:rPr lang="en-US" sz="2800" dirty="0">
                <a:solidFill>
                  <a:schemeClr val="accent4">
                    <a:lumMod val="75000"/>
                  </a:schemeClr>
                </a:solidFill>
                <a:latin typeface="+mj-lt"/>
                <a:ea typeface="Calibri" panose="020F0502020204030204" pitchFamily="34" charset="0"/>
              </a:rPr>
              <a:t> </a:t>
            </a:r>
            <a:r>
              <a:rPr lang="en-US" sz="2800" dirty="0" err="1">
                <a:solidFill>
                  <a:schemeClr val="accent4">
                    <a:lumMod val="75000"/>
                  </a:schemeClr>
                </a:solidFill>
                <a:latin typeface="+mj-lt"/>
                <a:ea typeface="Calibri" panose="020F0502020204030204" pitchFamily="34" charset="0"/>
              </a:rPr>
              <a:t>Anggriara</a:t>
            </a:r>
            <a:r>
              <a:rPr lang="en-US" sz="2800" dirty="0">
                <a:solidFill>
                  <a:schemeClr val="accent4">
                    <a:lumMod val="75000"/>
                  </a:schemeClr>
                </a:solidFill>
                <a:latin typeface="+mj-lt"/>
                <a:ea typeface="Calibri" panose="020F0502020204030204" pitchFamily="34" charset="0"/>
              </a:rPr>
              <a:t> (188600121)</a:t>
            </a:r>
            <a:endParaRPr lang="en-GB" sz="2800" dirty="0">
              <a:solidFill>
                <a:schemeClr val="accent4">
                  <a:lumMod val="75000"/>
                </a:schemeClr>
              </a:solidFill>
              <a:latin typeface="+mj-lt"/>
              <a:ea typeface="Calibri" panose="020F0502020204030204" pitchFamily="34" charset="0"/>
            </a:endParaRPr>
          </a:p>
          <a:p>
            <a:pPr marL="342900" lvl="0" indent="-342900">
              <a:spcAft>
                <a:spcPts val="800"/>
              </a:spcAft>
              <a:buFont typeface="+mj-lt"/>
              <a:buAutoNum type="arabicPeriod"/>
            </a:pPr>
            <a:r>
              <a:rPr lang="en-US" sz="2800" dirty="0" err="1">
                <a:solidFill>
                  <a:schemeClr val="accent4">
                    <a:lumMod val="75000"/>
                  </a:schemeClr>
                </a:solidFill>
                <a:latin typeface="+mj-lt"/>
                <a:ea typeface="Calibri" panose="020F0502020204030204" pitchFamily="34" charset="0"/>
              </a:rPr>
              <a:t>Natasya</a:t>
            </a:r>
            <a:r>
              <a:rPr lang="en-US" sz="2800" dirty="0">
                <a:solidFill>
                  <a:schemeClr val="accent4">
                    <a:lumMod val="75000"/>
                  </a:schemeClr>
                </a:solidFill>
                <a:latin typeface="+mj-lt"/>
                <a:ea typeface="Calibri" panose="020F0502020204030204" pitchFamily="34" charset="0"/>
              </a:rPr>
              <a:t> </a:t>
            </a:r>
            <a:r>
              <a:rPr lang="en-US" sz="2800" dirty="0" err="1">
                <a:solidFill>
                  <a:schemeClr val="accent4">
                    <a:lumMod val="75000"/>
                  </a:schemeClr>
                </a:solidFill>
                <a:latin typeface="+mj-lt"/>
                <a:ea typeface="Calibri" panose="020F0502020204030204" pitchFamily="34" charset="0"/>
              </a:rPr>
              <a:t>Namira</a:t>
            </a:r>
            <a:r>
              <a:rPr lang="en-US" sz="2800" dirty="0">
                <a:solidFill>
                  <a:schemeClr val="accent4">
                    <a:lumMod val="75000"/>
                  </a:schemeClr>
                </a:solidFill>
                <a:latin typeface="+mj-lt"/>
                <a:ea typeface="Calibri" panose="020F0502020204030204" pitchFamily="34" charset="0"/>
              </a:rPr>
              <a:t> (188600034)</a:t>
            </a:r>
            <a:endParaRPr lang="en-GB" sz="2800" dirty="0">
              <a:solidFill>
                <a:schemeClr val="accent4">
                  <a:lumMod val="75000"/>
                </a:schemeClr>
              </a:solidFill>
              <a:latin typeface="+mj-lt"/>
              <a:ea typeface="Calibri" panose="020F0502020204030204" pitchFamily="34" charset="0"/>
            </a:endParaRPr>
          </a:p>
          <a:p>
            <a:pPr marL="342900" lvl="0" indent="-342900">
              <a:spcAft>
                <a:spcPts val="800"/>
              </a:spcAft>
              <a:buFont typeface="+mj-lt"/>
              <a:buAutoNum type="arabicPeriod"/>
            </a:pPr>
            <a:r>
              <a:rPr lang="en-US" sz="2800" dirty="0" err="1">
                <a:solidFill>
                  <a:schemeClr val="accent4">
                    <a:lumMod val="75000"/>
                  </a:schemeClr>
                </a:solidFill>
                <a:latin typeface="+mj-lt"/>
                <a:ea typeface="Calibri" panose="020F0502020204030204" pitchFamily="34" charset="0"/>
              </a:rPr>
              <a:t>Novianty</a:t>
            </a:r>
            <a:r>
              <a:rPr lang="en-US" sz="2800" dirty="0">
                <a:solidFill>
                  <a:schemeClr val="accent4">
                    <a:lumMod val="75000"/>
                  </a:schemeClr>
                </a:solidFill>
                <a:latin typeface="+mj-lt"/>
                <a:ea typeface="Calibri" panose="020F0502020204030204" pitchFamily="34" charset="0"/>
              </a:rPr>
              <a:t> </a:t>
            </a:r>
            <a:r>
              <a:rPr lang="en-US" sz="2800" dirty="0" err="1">
                <a:solidFill>
                  <a:schemeClr val="accent4">
                    <a:lumMod val="75000"/>
                  </a:schemeClr>
                </a:solidFill>
                <a:latin typeface="+mj-lt"/>
                <a:ea typeface="Calibri" panose="020F0502020204030204" pitchFamily="34" charset="0"/>
              </a:rPr>
              <a:t>Eka</a:t>
            </a:r>
            <a:r>
              <a:rPr lang="en-US" sz="2800" dirty="0">
                <a:solidFill>
                  <a:schemeClr val="accent4">
                    <a:lumMod val="75000"/>
                  </a:schemeClr>
                </a:solidFill>
                <a:latin typeface="+mj-lt"/>
                <a:ea typeface="Calibri" panose="020F0502020204030204" pitchFamily="34" charset="0"/>
              </a:rPr>
              <a:t> </a:t>
            </a:r>
            <a:r>
              <a:rPr lang="en-US" sz="2800" dirty="0" err="1">
                <a:solidFill>
                  <a:schemeClr val="accent4">
                    <a:lumMod val="75000"/>
                  </a:schemeClr>
                </a:solidFill>
                <a:latin typeface="+mj-lt"/>
                <a:ea typeface="Calibri" panose="020F0502020204030204" pitchFamily="34" charset="0"/>
              </a:rPr>
              <a:t>Putri</a:t>
            </a:r>
            <a:r>
              <a:rPr lang="en-US" sz="2800" dirty="0">
                <a:solidFill>
                  <a:schemeClr val="accent4">
                    <a:lumMod val="75000"/>
                  </a:schemeClr>
                </a:solidFill>
                <a:latin typeface="+mj-lt"/>
                <a:ea typeface="Calibri" panose="020F0502020204030204" pitchFamily="34" charset="0"/>
              </a:rPr>
              <a:t> (188600487)</a:t>
            </a:r>
            <a:endParaRPr lang="en-GB" sz="2800" dirty="0">
              <a:solidFill>
                <a:schemeClr val="accent4">
                  <a:lumMod val="75000"/>
                </a:schemeClr>
              </a:solidFill>
              <a:latin typeface="+mj-lt"/>
              <a:ea typeface="Calibri" panose="020F0502020204030204" pitchFamily="34" charset="0"/>
            </a:endParaRPr>
          </a:p>
          <a:p>
            <a:pPr marL="342900" lvl="0" indent="-342900">
              <a:spcAft>
                <a:spcPts val="800"/>
              </a:spcAft>
              <a:buFont typeface="+mj-lt"/>
              <a:buAutoNum type="arabicPeriod"/>
            </a:pPr>
            <a:r>
              <a:rPr lang="en-US" sz="2800" dirty="0" err="1">
                <a:solidFill>
                  <a:schemeClr val="accent4">
                    <a:lumMod val="75000"/>
                  </a:schemeClr>
                </a:solidFill>
                <a:latin typeface="+mj-lt"/>
                <a:ea typeface="Calibri" panose="020F0502020204030204" pitchFamily="34" charset="0"/>
              </a:rPr>
              <a:t>Siti</a:t>
            </a:r>
            <a:r>
              <a:rPr lang="en-US" sz="2800" dirty="0">
                <a:solidFill>
                  <a:schemeClr val="accent4">
                    <a:lumMod val="75000"/>
                  </a:schemeClr>
                </a:solidFill>
                <a:latin typeface="+mj-lt"/>
                <a:ea typeface="Calibri" panose="020F0502020204030204" pitchFamily="34" charset="0"/>
              </a:rPr>
              <a:t> </a:t>
            </a:r>
            <a:r>
              <a:rPr lang="en-US" sz="2800" dirty="0" err="1">
                <a:solidFill>
                  <a:schemeClr val="accent4">
                    <a:lumMod val="75000"/>
                  </a:schemeClr>
                </a:solidFill>
                <a:latin typeface="+mj-lt"/>
                <a:ea typeface="Calibri" panose="020F0502020204030204" pitchFamily="34" charset="0"/>
              </a:rPr>
              <a:t>Nurhaliza</a:t>
            </a:r>
            <a:r>
              <a:rPr lang="en-US" sz="2800" dirty="0">
                <a:solidFill>
                  <a:schemeClr val="accent4">
                    <a:lumMod val="75000"/>
                  </a:schemeClr>
                </a:solidFill>
                <a:latin typeface="+mj-lt"/>
                <a:ea typeface="Calibri" panose="020F0502020204030204" pitchFamily="34" charset="0"/>
              </a:rPr>
              <a:t> (188600155)</a:t>
            </a:r>
            <a:endParaRPr lang="en-GB" sz="2800" dirty="0">
              <a:solidFill>
                <a:schemeClr val="accent4">
                  <a:lumMod val="75000"/>
                </a:schemeClr>
              </a:solidFill>
              <a:latin typeface="+mj-lt"/>
              <a:ea typeface="Calibri" panose="020F0502020204030204" pitchFamily="34" charset="0"/>
            </a:endParaRPr>
          </a:p>
          <a:p>
            <a:pPr marL="342900" lvl="0" indent="-342900">
              <a:spcAft>
                <a:spcPts val="800"/>
              </a:spcAft>
              <a:buFont typeface="+mj-lt"/>
              <a:buAutoNum type="arabicPeriod"/>
            </a:pPr>
            <a:r>
              <a:rPr lang="en-US" sz="2800" dirty="0" err="1">
                <a:solidFill>
                  <a:schemeClr val="accent4">
                    <a:lumMod val="75000"/>
                  </a:schemeClr>
                </a:solidFill>
                <a:latin typeface="+mj-lt"/>
                <a:ea typeface="Calibri" panose="020F0502020204030204" pitchFamily="34" charset="0"/>
              </a:rPr>
              <a:t>Zayina</a:t>
            </a:r>
            <a:r>
              <a:rPr lang="en-US" sz="2800" dirty="0">
                <a:solidFill>
                  <a:schemeClr val="accent4">
                    <a:lumMod val="75000"/>
                  </a:schemeClr>
                </a:solidFill>
                <a:latin typeface="+mj-lt"/>
                <a:ea typeface="Calibri" panose="020F0502020204030204" pitchFamily="34" charset="0"/>
              </a:rPr>
              <a:t> </a:t>
            </a:r>
            <a:r>
              <a:rPr lang="en-US" sz="2800" dirty="0" err="1">
                <a:solidFill>
                  <a:schemeClr val="accent4">
                    <a:lumMod val="75000"/>
                  </a:schemeClr>
                </a:solidFill>
                <a:latin typeface="+mj-lt"/>
                <a:ea typeface="Calibri" panose="020F0502020204030204" pitchFamily="34" charset="0"/>
              </a:rPr>
              <a:t>Shoumi</a:t>
            </a:r>
            <a:r>
              <a:rPr lang="en-US" sz="2800" dirty="0">
                <a:solidFill>
                  <a:schemeClr val="accent4">
                    <a:lumMod val="75000"/>
                  </a:schemeClr>
                </a:solidFill>
                <a:latin typeface="+mj-lt"/>
                <a:ea typeface="Calibri" panose="020F0502020204030204" pitchFamily="34" charset="0"/>
              </a:rPr>
              <a:t> H (188600068)</a:t>
            </a:r>
            <a:endParaRPr lang="en-GB" sz="2800" dirty="0">
              <a:solidFill>
                <a:schemeClr val="accent4">
                  <a:lumMod val="75000"/>
                </a:schemeClr>
              </a:solidFill>
              <a:effectLst/>
              <a:latin typeface="+mj-lt"/>
              <a:ea typeface="Calibri" panose="020F0502020204030204" pitchFamily="34" charset="0"/>
            </a:endParaRPr>
          </a:p>
        </p:txBody>
      </p:sp>
    </p:spTree>
    <p:extLst>
      <p:ext uri="{BB962C8B-B14F-4D97-AF65-F5344CB8AC3E}">
        <p14:creationId xmlns:p14="http://schemas.microsoft.com/office/powerpoint/2010/main" val="4136998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26000">
              <a:srgbClr val="FFC000"/>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p:cNvSpPr txBox="1"/>
          <p:nvPr/>
        </p:nvSpPr>
        <p:spPr>
          <a:xfrm>
            <a:off x="824247" y="463639"/>
            <a:ext cx="10264463" cy="5293757"/>
          </a:xfrm>
          <a:prstGeom prst="rect">
            <a:avLst/>
          </a:prstGeom>
          <a:noFill/>
        </p:spPr>
        <p:txBody>
          <a:bodyPr wrap="square" rtlCol="0">
            <a:spAutoFit/>
          </a:bodyPr>
          <a:lstStyle/>
          <a:p>
            <a:pPr algn="just"/>
            <a:r>
              <a:rPr lang="en-US" sz="2000" dirty="0" smtClean="0"/>
              <a:t>	</a:t>
            </a:r>
            <a:r>
              <a:rPr lang="id-ID" sz="2000" dirty="0" smtClean="0"/>
              <a:t>Masalah </a:t>
            </a:r>
            <a:r>
              <a:rPr lang="id-ID" sz="2000" dirty="0"/>
              <a:t>kesehatan merupakan salah satu faktor yang berperan penting dalam mewujudkan sumber daya manusia yang berkualitas. Melalui pembangunan di bidang kesehatan diharapkan akan semakin meningkatkan tingkat kesehatan masyarakat dan pelayanan kesehatan dapat dirasakan oleh semua lapisan masyarakat secara memadai (Dinas Kesehatan, 2007). Berhasilnya pembangunan kesehatan ditandai dengan lingkungan yang kondusif, perilaku masyarakat yang proaktif untuk memelihara dan meningkatkan kesehatan serta mencegah terjadinya penyakit, pelayanan kesehatan yang berhasil dan berdaya guna tersebar merata di seluruh wilayah Indonesia. Akan tetapi pada kenyataanya, pembangunan kesehatan masih jauh dari yang diharapkan. Permasalahan – permasalahan  kesehatan masih banyak terjadi. Beberapa diantaranya adalah penyakit – penyakit  seperti DBD, flu burung, dan sebagainya yang semakin menyebar luas, kasus – kasus  gizi buruk yang semakin marak, prioritas kesehatan rendah, serta tingkat pencemaran lingkungan yang semakin tinggi. Sebenarnya individu yang menjadi faktor penentu dalam menentukan status kesehatan. Dengan kata lain, merubah pola hidup ataupun kebudayaan tentang kesehatan yang biasa kita lakukan dan mengikuti perubahan zaman.</a:t>
            </a:r>
            <a:endParaRPr lang="en-GB" sz="2000" dirty="0"/>
          </a:p>
          <a:p>
            <a:endParaRPr lang="en-GB" dirty="0"/>
          </a:p>
        </p:txBody>
      </p:sp>
    </p:spTree>
    <p:extLst>
      <p:ext uri="{BB962C8B-B14F-4D97-AF65-F5344CB8AC3E}">
        <p14:creationId xmlns:p14="http://schemas.microsoft.com/office/powerpoint/2010/main" val="3037786548"/>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94000">
              <a:srgbClr val="FFC000"/>
            </a:gs>
            <a:gs pos="0">
              <a:schemeClr val="accent1">
                <a:lumMod val="5000"/>
                <a:lumOff val="95000"/>
              </a:schemeClr>
            </a:gs>
            <a:gs pos="74000">
              <a:schemeClr val="accent1">
                <a:lumMod val="45000"/>
                <a:lumOff val="55000"/>
              </a:schemeClr>
            </a:gs>
            <a:gs pos="35000">
              <a:schemeClr val="accent1">
                <a:lumMod val="45000"/>
                <a:lumOff val="55000"/>
              </a:schemeClr>
            </a:gs>
            <a:gs pos="93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9848" y="161075"/>
            <a:ext cx="10058400" cy="1034679"/>
          </a:xfrm>
        </p:spPr>
        <p:txBody>
          <a:bodyPr/>
          <a:lstStyle/>
          <a:p>
            <a:r>
              <a:rPr lang="en-US" dirty="0" err="1" smtClean="0"/>
              <a:t>Sosiologi</a:t>
            </a:r>
            <a:r>
              <a:rPr lang="en-US" dirty="0" smtClean="0"/>
              <a:t> </a:t>
            </a:r>
            <a:r>
              <a:rPr lang="en-US" dirty="0" err="1" smtClean="0"/>
              <a:t>kesehatan</a:t>
            </a:r>
            <a:endParaRPr lang="en-GB" dirty="0"/>
          </a:p>
        </p:txBody>
      </p:sp>
      <p:sp>
        <p:nvSpPr>
          <p:cNvPr id="3" name="Content Placeholder 2"/>
          <p:cNvSpPr>
            <a:spLocks noGrp="1"/>
          </p:cNvSpPr>
          <p:nvPr>
            <p:ph idx="1"/>
          </p:nvPr>
        </p:nvSpPr>
        <p:spPr>
          <a:xfrm>
            <a:off x="1069848" y="1420837"/>
            <a:ext cx="10058400" cy="5074920"/>
          </a:xfrm>
        </p:spPr>
        <p:txBody>
          <a:bodyPr/>
          <a:lstStyle/>
          <a:p>
            <a:pPr marL="0" indent="0" algn="just">
              <a:buNone/>
            </a:pPr>
            <a:r>
              <a:rPr lang="en-US" sz="2400" dirty="0" smtClean="0"/>
              <a:t>	</a:t>
            </a:r>
            <a:r>
              <a:rPr lang="id-ID" sz="2400" dirty="0" smtClean="0">
                <a:solidFill>
                  <a:schemeClr val="accent1">
                    <a:lumMod val="75000"/>
                  </a:schemeClr>
                </a:solidFill>
              </a:rPr>
              <a:t>Sosiologi </a:t>
            </a:r>
            <a:r>
              <a:rPr lang="id-ID" sz="2400" dirty="0">
                <a:solidFill>
                  <a:schemeClr val="accent1">
                    <a:lumMod val="75000"/>
                  </a:schemeClr>
                </a:solidFill>
              </a:rPr>
              <a:t>kesehatan adalah studi tentang perawatan kesehatan sebagai suatu sistem yang telah terlembaga dalam masyarakat kesehatan/</a:t>
            </a:r>
            <a:r>
              <a:rPr lang="id-ID" sz="2400" i="1" dirty="0">
                <a:solidFill>
                  <a:schemeClr val="accent1">
                    <a:lumMod val="75000"/>
                  </a:schemeClr>
                </a:solidFill>
              </a:rPr>
              <a:t>health</a:t>
            </a:r>
            <a:r>
              <a:rPr lang="id-ID" sz="2400" dirty="0">
                <a:solidFill>
                  <a:schemeClr val="accent1">
                    <a:lumMod val="75000"/>
                  </a:schemeClr>
                </a:solidFill>
              </a:rPr>
              <a:t> dan kondisi rasa sakit/</a:t>
            </a:r>
            <a:r>
              <a:rPr lang="id-ID" sz="2400" i="1" dirty="0">
                <a:solidFill>
                  <a:schemeClr val="accent1">
                    <a:lumMod val="75000"/>
                  </a:schemeClr>
                </a:solidFill>
              </a:rPr>
              <a:t>illness</a:t>
            </a:r>
            <a:r>
              <a:rPr lang="id-ID" sz="2400" dirty="0">
                <a:solidFill>
                  <a:schemeClr val="accent1">
                    <a:lumMod val="75000"/>
                  </a:schemeClr>
                </a:solidFill>
              </a:rPr>
              <a:t> dan hubungannya dengan faktor-faktor sosial (Ruderman, 1981). </a:t>
            </a:r>
            <a:endParaRPr lang="en-US" sz="2400" dirty="0" smtClean="0">
              <a:solidFill>
                <a:schemeClr val="accent1">
                  <a:lumMod val="75000"/>
                </a:schemeClr>
              </a:solidFill>
            </a:endParaRPr>
          </a:p>
          <a:p>
            <a:pPr marL="0" indent="0" algn="just">
              <a:buNone/>
            </a:pPr>
            <a:r>
              <a:rPr lang="en-US" sz="2400" dirty="0">
                <a:solidFill>
                  <a:schemeClr val="accent1">
                    <a:lumMod val="75000"/>
                  </a:schemeClr>
                </a:solidFill>
              </a:rPr>
              <a:t>	</a:t>
            </a:r>
            <a:r>
              <a:rPr lang="id-ID" sz="2400" dirty="0" smtClean="0">
                <a:solidFill>
                  <a:schemeClr val="accent1">
                    <a:lumMod val="75000"/>
                  </a:schemeClr>
                </a:solidFill>
              </a:rPr>
              <a:t>Menurut </a:t>
            </a:r>
            <a:r>
              <a:rPr lang="id-ID" sz="2400" dirty="0">
                <a:solidFill>
                  <a:schemeClr val="accent1">
                    <a:lumMod val="75000"/>
                  </a:schemeClr>
                </a:solidFill>
              </a:rPr>
              <a:t>ASA (</a:t>
            </a:r>
            <a:r>
              <a:rPr lang="id-ID" sz="2400" i="1" dirty="0">
                <a:solidFill>
                  <a:schemeClr val="accent1">
                    <a:lumMod val="75000"/>
                  </a:schemeClr>
                </a:solidFill>
              </a:rPr>
              <a:t>American Sociological Association</a:t>
            </a:r>
            <a:r>
              <a:rPr lang="id-ID" sz="2400" dirty="0">
                <a:solidFill>
                  <a:schemeClr val="accent1">
                    <a:lumMod val="75000"/>
                  </a:schemeClr>
                </a:solidFill>
              </a:rPr>
              <a:t>, 1986) Sosiologi kesehatan merupakan sub bidang yang mengaplikasikan perspektif, konsep-konsep dan teori-teori serta metodologi di bidang sosiologi untuk melakukan kajian terhadap fenomena yang berkaitan dengan penyakit dan kesehatan manusia. Sebagai suatu bidang yang spesifik sosiologi kesehatan diartikan pula sebagai bidang ilmu yang menempatkan permasalahan penyakit dan kesehatan dalam konteks sosio kultural dan perilaku. </a:t>
            </a:r>
            <a:endParaRPr lang="en-GB" sz="2400" dirty="0">
              <a:solidFill>
                <a:schemeClr val="accent1">
                  <a:lumMod val="75000"/>
                </a:schemeClr>
              </a:solidFill>
            </a:endParaRPr>
          </a:p>
          <a:p>
            <a:endParaRPr lang="en-GB" dirty="0"/>
          </a:p>
        </p:txBody>
      </p:sp>
    </p:spTree>
    <p:extLst>
      <p:ext uri="{BB962C8B-B14F-4D97-AF65-F5344CB8AC3E}">
        <p14:creationId xmlns:p14="http://schemas.microsoft.com/office/powerpoint/2010/main" val="4077834980"/>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069848" y="196948"/>
            <a:ext cx="10058400" cy="970670"/>
          </a:xfrm>
        </p:spPr>
        <p:txBody>
          <a:bodyPr>
            <a:normAutofit fontScale="90000"/>
          </a:bodyPr>
          <a:lstStyle/>
          <a:p>
            <a:r>
              <a:rPr lang="en-US" dirty="0" err="1" smtClean="0"/>
              <a:t>Tujuan</a:t>
            </a:r>
            <a:r>
              <a:rPr lang="en-US" dirty="0" smtClean="0"/>
              <a:t> </a:t>
            </a:r>
            <a:r>
              <a:rPr lang="en-US" dirty="0" err="1" smtClean="0"/>
              <a:t>penerapan</a:t>
            </a:r>
            <a:r>
              <a:rPr lang="en-US" dirty="0" smtClean="0"/>
              <a:t> </a:t>
            </a:r>
            <a:r>
              <a:rPr lang="en-US" dirty="0" err="1" smtClean="0"/>
              <a:t>sosiologi</a:t>
            </a:r>
            <a:r>
              <a:rPr lang="en-US" dirty="0" smtClean="0"/>
              <a:t> </a:t>
            </a:r>
            <a:r>
              <a:rPr lang="en-US" dirty="0" err="1" smtClean="0"/>
              <a:t>kesehatan</a:t>
            </a:r>
            <a:endParaRPr lang="en-GB" dirty="0"/>
          </a:p>
        </p:txBody>
      </p:sp>
      <p:sp>
        <p:nvSpPr>
          <p:cNvPr id="5" name="Content Placeholder 4"/>
          <p:cNvSpPr>
            <a:spLocks noGrp="1"/>
          </p:cNvSpPr>
          <p:nvPr>
            <p:ph sz="half" idx="1"/>
          </p:nvPr>
        </p:nvSpPr>
        <p:spPr>
          <a:xfrm>
            <a:off x="1069848" y="1505243"/>
            <a:ext cx="4754880" cy="4666957"/>
          </a:xfrm>
        </p:spPr>
        <p:txBody>
          <a:bodyPr>
            <a:normAutofit/>
          </a:bodyPr>
          <a:lstStyle/>
          <a:p>
            <a:r>
              <a:rPr lang="id-ID" dirty="0"/>
              <a:t>Menambah kemampuan petugas kesehatan untuk mengatasi persoalan – persoalan kesehatan yang dialami  di kelompok masyarakat</a:t>
            </a:r>
            <a:endParaRPr lang="en-GB" dirty="0"/>
          </a:p>
          <a:p>
            <a:r>
              <a:rPr lang="id-ID" dirty="0"/>
              <a:t>Menambah kemampuan dan keyakinan tenaga medis dalam menangani kebutuhan sosial dan emosional pasien, sebaik kemampuan yang mereka miliki dalam menangani gangguan penyakit yang diderita pasien</a:t>
            </a:r>
            <a:endParaRPr lang="en-GB" dirty="0"/>
          </a:p>
          <a:p>
            <a:r>
              <a:rPr lang="id-ID" dirty="0"/>
              <a:t>Mempelajari cara orang mencari pertolongan medis</a:t>
            </a:r>
            <a:endParaRPr lang="en-GB" dirty="0"/>
          </a:p>
          <a:p>
            <a:endParaRPr lang="en-GB" dirty="0"/>
          </a:p>
        </p:txBody>
      </p:sp>
      <p:sp>
        <p:nvSpPr>
          <p:cNvPr id="6" name="Content Placeholder 5"/>
          <p:cNvSpPr>
            <a:spLocks noGrp="1"/>
          </p:cNvSpPr>
          <p:nvPr>
            <p:ph sz="half" idx="2"/>
          </p:nvPr>
        </p:nvSpPr>
        <p:spPr>
          <a:xfrm>
            <a:off x="6364224" y="1505243"/>
            <a:ext cx="4754880" cy="4666957"/>
          </a:xfrm>
        </p:spPr>
        <p:txBody>
          <a:bodyPr>
            <a:normAutofit/>
          </a:bodyPr>
          <a:lstStyle/>
          <a:p>
            <a:pPr lvl="0">
              <a:buFont typeface="Arial" panose="020B0604020202020204" pitchFamily="34" charset="0"/>
              <a:buChar char="•"/>
            </a:pPr>
            <a:r>
              <a:rPr lang="id-ID" sz="2400" dirty="0"/>
              <a:t>Menganalisis faktor-faktor sosial dalam hubungannya dengan etiologi penyakit</a:t>
            </a:r>
            <a:endParaRPr lang="en-GB" sz="2400" dirty="0"/>
          </a:p>
          <a:p>
            <a:pPr lvl="0">
              <a:buFont typeface="Arial" panose="020B0604020202020204" pitchFamily="34" charset="0"/>
              <a:buChar char="•"/>
            </a:pPr>
            <a:r>
              <a:rPr lang="id-ID" sz="2400" dirty="0"/>
              <a:t>Bermanfaat bagi praktek medis bahwa sakit  dan cacat fisik selain sebagai kenyataan sosial sekaligus juga sebagai kenyataan medis</a:t>
            </a:r>
            <a:endParaRPr lang="en-GB" sz="2400" dirty="0"/>
          </a:p>
          <a:p>
            <a:pPr lvl="0">
              <a:buFont typeface="Arial" panose="020B0604020202020204" pitchFamily="34" charset="0"/>
              <a:buChar char="•"/>
            </a:pPr>
            <a:r>
              <a:rPr lang="id-ID" sz="2400" dirty="0"/>
              <a:t>Sosiologi kesehatan  juga memberikan analisis tentang hubungan dokter  dan pasien</a:t>
            </a:r>
            <a:endParaRPr lang="en-GB" sz="2400" dirty="0"/>
          </a:p>
          <a:p>
            <a:pPr marL="457200" indent="-457200">
              <a:buFont typeface="+mj-lt"/>
              <a:buAutoNum type="arabicPeriod"/>
            </a:pPr>
            <a:endParaRPr lang="en-GB" dirty="0"/>
          </a:p>
        </p:txBody>
      </p:sp>
    </p:spTree>
    <p:extLst>
      <p:ext uri="{BB962C8B-B14F-4D97-AF65-F5344CB8AC3E}">
        <p14:creationId xmlns:p14="http://schemas.microsoft.com/office/powerpoint/2010/main" val="3800882014"/>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89000">
              <a:schemeClr val="accent1">
                <a:lumMod val="45000"/>
                <a:lumOff val="55000"/>
              </a:schemeClr>
            </a:gs>
            <a:gs pos="47000">
              <a:srgbClr val="FFFF00"/>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9" name="Rectangle 8"/>
          <p:cNvSpPr/>
          <p:nvPr/>
        </p:nvSpPr>
        <p:spPr>
          <a:xfrm rot="10800000" flipV="1">
            <a:off x="837127" y="2587947"/>
            <a:ext cx="10444766" cy="1754326"/>
          </a:xfrm>
          <a:prstGeom prst="rect">
            <a:avLst/>
          </a:prstGeom>
          <a:noFill/>
        </p:spPr>
        <p:txBody>
          <a:bodyPr wrap="square" lIns="91440" tIns="45720" rIns="91440" bIns="45720">
            <a:spAutoFit/>
          </a:bodyPr>
          <a:lstStyle/>
          <a:p>
            <a:pPr algn="ctr"/>
            <a:r>
              <a:rPr lang="id-ID" sz="5400" b="1" cap="none" spc="0" dirty="0">
                <a:ln w="12700">
                  <a:solidFill>
                    <a:schemeClr val="accent1"/>
                  </a:solidFill>
                  <a:prstDash val="solid"/>
                </a:ln>
                <a:solidFill>
                  <a:srgbClr val="FFFF00"/>
                </a:solidFill>
                <a:effectLst>
                  <a:outerShdw dist="38100" dir="2640000" algn="bl" rotWithShape="0">
                    <a:schemeClr val="accent1"/>
                  </a:outerShdw>
                </a:effectLst>
              </a:rPr>
              <a:t>Budaya yang Mempengaruhi Masyarakat</a:t>
            </a:r>
            <a:endParaRPr lang="en-GB" sz="5400" b="1" cap="none" spc="0" dirty="0">
              <a:ln w="12700">
                <a:solidFill>
                  <a:schemeClr val="accent1"/>
                </a:solidFill>
                <a:prstDash val="solid"/>
              </a:ln>
              <a:solidFill>
                <a:srgbClr val="FFFF00"/>
              </a:solidFill>
              <a:effectLst>
                <a:outerShdw dist="38100" dir="2640000" algn="bl" rotWithShape="0">
                  <a:schemeClr val="accent1"/>
                </a:outerShdw>
              </a:effectLst>
            </a:endParaRPr>
          </a:p>
        </p:txBody>
      </p:sp>
    </p:spTree>
    <p:extLst>
      <p:ext uri="{BB962C8B-B14F-4D97-AF65-F5344CB8AC3E}">
        <p14:creationId xmlns:p14="http://schemas.microsoft.com/office/powerpoint/2010/main" val="21096779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pct50">
          <a:fgClr>
            <a:srgbClr val="7030A0"/>
          </a:fgClr>
          <a:bgClr>
            <a:schemeClr val="bg1"/>
          </a:bgClr>
        </a:pattFill>
        <a:effectLst/>
      </p:bgPr>
    </p:bg>
    <p:spTree>
      <p:nvGrpSpPr>
        <p:cNvPr id="1" name=""/>
        <p:cNvGrpSpPr/>
        <p:nvPr/>
      </p:nvGrpSpPr>
      <p:grpSpPr>
        <a:xfrm>
          <a:off x="0" y="0"/>
          <a:ext cx="0" cy="0"/>
          <a:chOff x="0" y="0"/>
          <a:chExt cx="0" cy="0"/>
        </a:xfrm>
      </p:grpSpPr>
      <p:sp useBgFill="1">
        <p:nvSpPr>
          <p:cNvPr id="2" name="Title 1"/>
          <p:cNvSpPr>
            <a:spLocks noGrp="1"/>
          </p:cNvSpPr>
          <p:nvPr>
            <p:ph type="title"/>
          </p:nvPr>
        </p:nvSpPr>
        <p:spPr>
          <a:xfrm>
            <a:off x="1069848" y="267286"/>
            <a:ext cx="10058400" cy="6330462"/>
          </a:xfrm>
        </p:spPr>
        <p:txBody>
          <a:bodyPr>
            <a:normAutofit fontScale="90000"/>
          </a:bodyPr>
          <a:lstStyle/>
          <a:p>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id-ID" sz="4000" b="1" dirty="0" smtClean="0">
                <a:solidFill>
                  <a:srgbClr val="7030A0"/>
                </a:solidFill>
              </a:rPr>
              <a:t>1</a:t>
            </a:r>
            <a:r>
              <a:rPr lang="id-ID" sz="4000" b="1" dirty="0">
                <a:solidFill>
                  <a:srgbClr val="7030A0"/>
                </a:solidFill>
              </a:rPr>
              <a:t>. Pengaruh </a:t>
            </a:r>
            <a:r>
              <a:rPr lang="id-ID" sz="4000" b="1" dirty="0" smtClean="0">
                <a:solidFill>
                  <a:srgbClr val="7030A0"/>
                </a:solidFill>
              </a:rPr>
              <a:t>Tradisi</a:t>
            </a:r>
            <a:r>
              <a:rPr lang="en-US" sz="4000" b="1" dirty="0" smtClean="0"/>
              <a:t/>
            </a:r>
            <a:br>
              <a:rPr lang="en-US" sz="4000" b="1" dirty="0" smtClean="0"/>
            </a:br>
            <a:r>
              <a:rPr lang="en-GB" sz="4000" dirty="0"/>
              <a:t/>
            </a:r>
            <a:br>
              <a:rPr lang="en-GB" sz="4000" dirty="0"/>
            </a:br>
            <a:r>
              <a:rPr lang="id-ID" sz="4000" dirty="0"/>
              <a:t>	Ada beberapa tradisi dalam masyarakat yang dapat berpengaruh negatif terhadap kesehatan masyarakat, misalnya di New Guinea, pernah terjadi wabah penyakit kuru. Penyakit ini menyerang susunan saraf otak dan penyebabnya adalah virus. Penderita hanya terbatas pada anak - anak dan wanita. Setelah dilakukan penelitaian ternyata penyakit ini menyebar karena adanya tradisi kanibalisme.</a:t>
            </a:r>
            <a:r>
              <a:rPr lang="en-GB" dirty="0"/>
              <a:t/>
            </a:r>
            <a:br>
              <a:rPr lang="en-GB" dirty="0"/>
            </a:br>
            <a:r>
              <a:rPr lang="id-ID" dirty="0"/>
              <a:t> </a:t>
            </a:r>
            <a:r>
              <a:rPr lang="en-GB" dirty="0"/>
              <a:t/>
            </a:r>
            <a:br>
              <a:rPr lang="en-GB" dirty="0"/>
            </a:br>
            <a:endParaRPr lang="en-GB" dirty="0"/>
          </a:p>
        </p:txBody>
      </p:sp>
    </p:spTree>
    <p:extLst>
      <p:ext uri="{BB962C8B-B14F-4D97-AF65-F5344CB8AC3E}">
        <p14:creationId xmlns:p14="http://schemas.microsoft.com/office/powerpoint/2010/main" val="24520007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083" y="182880"/>
            <a:ext cx="11662117" cy="6527409"/>
          </a:xfrm>
          <a:pattFill prst="pct50">
            <a:fgClr>
              <a:srgbClr val="7030A0"/>
            </a:fgClr>
            <a:bgClr>
              <a:schemeClr val="bg1"/>
            </a:bgClr>
          </a:pattFill>
        </p:spPr>
        <p:txBody>
          <a:bodyPr>
            <a:noAutofit/>
          </a:bodyPr>
          <a:lstStyle/>
          <a:p>
            <a:r>
              <a:rPr lang="en-US" sz="3600" b="1" dirty="0"/>
              <a:t/>
            </a:r>
            <a:br>
              <a:rPr lang="en-US" sz="3600" b="1" dirty="0"/>
            </a:br>
            <a:r>
              <a:rPr lang="en-US" sz="3600" b="1" dirty="0" smtClean="0"/>
              <a:t>	</a:t>
            </a:r>
            <a:r>
              <a:rPr lang="id-ID" sz="3600" b="1" dirty="0" smtClean="0">
                <a:solidFill>
                  <a:srgbClr val="7030A0"/>
                </a:solidFill>
              </a:rPr>
              <a:t>2</a:t>
            </a:r>
            <a:r>
              <a:rPr lang="id-ID" sz="3600" b="1" dirty="0">
                <a:solidFill>
                  <a:srgbClr val="7030A0"/>
                </a:solidFill>
              </a:rPr>
              <a:t>. Pengaruh Sikap </a:t>
            </a:r>
            <a:r>
              <a:rPr lang="id-ID" sz="3600" b="1" dirty="0" smtClean="0">
                <a:solidFill>
                  <a:srgbClr val="7030A0"/>
                </a:solidFill>
              </a:rPr>
              <a:t>Fatalism</a:t>
            </a:r>
            <a:r>
              <a:rPr lang="en-US" sz="3600" b="1" dirty="0"/>
              <a:t/>
            </a:r>
            <a:br>
              <a:rPr lang="en-US" sz="3600" b="1" dirty="0"/>
            </a:br>
            <a:r>
              <a:rPr lang="en-GB" sz="3600" dirty="0"/>
              <a:t/>
            </a:r>
            <a:br>
              <a:rPr lang="en-GB" sz="3600" dirty="0"/>
            </a:br>
            <a:r>
              <a:rPr lang="id-ID" sz="3600" b="1" dirty="0"/>
              <a:t>	</a:t>
            </a:r>
            <a:r>
              <a:rPr lang="id-ID" sz="3600" dirty="0"/>
              <a:t>Sikap fatalism yang juga mempengaruhi perilaku kesehatan, beberapa anggota masyarakat di kalangan kelompok yang beragama Islam percaya bahwa anak adalah titipan Tuhan, dan sakit atau mati itu adalah takdir, sehingga masyarakat kurang berusaha untuk mencari pertolongan pengobatan bagi anaknya yang sakit, atau menyelamatkan seseorang dari kematian.</a:t>
            </a:r>
            <a:r>
              <a:rPr lang="en-GB" sz="3600" dirty="0"/>
              <a:t/>
            </a:r>
            <a:br>
              <a:rPr lang="en-GB" sz="3600" dirty="0"/>
            </a:br>
            <a:endParaRPr lang="en-GB" sz="3600" dirty="0"/>
          </a:p>
        </p:txBody>
      </p:sp>
    </p:spTree>
    <p:extLst>
      <p:ext uri="{BB962C8B-B14F-4D97-AF65-F5344CB8AC3E}">
        <p14:creationId xmlns:p14="http://schemas.microsoft.com/office/powerpoint/2010/main" val="9294648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543" y="140677"/>
            <a:ext cx="11929402" cy="6597747"/>
          </a:xfrm>
          <a:pattFill prst="pct50">
            <a:fgClr>
              <a:srgbClr val="7030A0"/>
            </a:fgClr>
            <a:bgClr>
              <a:schemeClr val="bg1"/>
            </a:bgClr>
          </a:pattFill>
        </p:spPr>
        <p:txBody>
          <a:bodyPr>
            <a:normAutofit fontScale="90000"/>
          </a:bodyPr>
          <a:lstStyle/>
          <a:p>
            <a:r>
              <a:rPr lang="en-US" sz="4000" b="1" dirty="0"/>
              <a:t/>
            </a:r>
            <a:br>
              <a:rPr lang="en-US" sz="4000" b="1" dirty="0"/>
            </a:br>
            <a:r>
              <a:rPr lang="en-US" sz="4000" b="1" dirty="0" smtClean="0">
                <a:solidFill>
                  <a:srgbClr val="7030A0"/>
                </a:solidFill>
              </a:rPr>
              <a:t/>
            </a:r>
            <a:br>
              <a:rPr lang="en-US" sz="4000" b="1" dirty="0" smtClean="0">
                <a:solidFill>
                  <a:srgbClr val="7030A0"/>
                </a:solidFill>
              </a:rPr>
            </a:br>
            <a:r>
              <a:rPr lang="en-US" sz="4000" b="1" dirty="0" smtClean="0">
                <a:solidFill>
                  <a:srgbClr val="7030A0"/>
                </a:solidFill>
              </a:rPr>
              <a:t>	</a:t>
            </a:r>
            <a:r>
              <a:rPr lang="id-ID" sz="4000" b="1" dirty="0" smtClean="0">
                <a:solidFill>
                  <a:srgbClr val="7030A0"/>
                </a:solidFill>
              </a:rPr>
              <a:t>3</a:t>
            </a:r>
            <a:r>
              <a:rPr lang="id-ID" sz="4000" b="1" dirty="0">
                <a:solidFill>
                  <a:srgbClr val="7030A0"/>
                </a:solidFill>
              </a:rPr>
              <a:t>. Pengaruh Sikap </a:t>
            </a:r>
            <a:r>
              <a:rPr lang="id-ID" sz="4000" b="1" dirty="0" smtClean="0">
                <a:solidFill>
                  <a:srgbClr val="7030A0"/>
                </a:solidFill>
              </a:rPr>
              <a:t>Ethnocentrisme</a:t>
            </a:r>
            <a:r>
              <a:rPr lang="en-US" sz="3600" b="1" dirty="0" smtClean="0"/>
              <a:t/>
            </a:r>
            <a:br>
              <a:rPr lang="en-US" sz="3600" b="1" dirty="0" smtClean="0"/>
            </a:br>
            <a:r>
              <a:rPr lang="en-GB" sz="3600" dirty="0"/>
              <a:t/>
            </a:r>
            <a:br>
              <a:rPr lang="en-GB" sz="3600" dirty="0"/>
            </a:br>
            <a:r>
              <a:rPr lang="id-ID" sz="3600" dirty="0"/>
              <a:t>	Sikap ethnosentrime adalah sikap yang memandang bahwa kebudayaan sendiri yang paling baik jika dibandingkan dengan kebudayaan pihak lain. Misalnya orang-orang barat merasa bangga terhadap kemajuan ilmu dan teknologi yang dimilikinya, dan selalu beranggapan bahwa kebudayaannya paling maju, sehingga merasa superior terhadap budaya dari masyarakat yang sedang berkembang. Tetapi dari sisi lain, semua anggota dari budaya lainnya menganggap bahwa yang dilakukan secar alamiah adalah yang terbaik.</a:t>
            </a:r>
            <a:r>
              <a:rPr lang="en-GB" dirty="0"/>
              <a:t/>
            </a:r>
            <a:br>
              <a:rPr lang="en-GB" dirty="0"/>
            </a:br>
            <a:endParaRPr lang="en-GB" dirty="0"/>
          </a:p>
        </p:txBody>
      </p:sp>
    </p:spTree>
    <p:extLst>
      <p:ext uri="{BB962C8B-B14F-4D97-AF65-F5344CB8AC3E}">
        <p14:creationId xmlns:p14="http://schemas.microsoft.com/office/powerpoint/2010/main" val="4234750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72</TotalTime>
  <Words>64</Words>
  <Application>Microsoft Office PowerPoint</Application>
  <PresentationFormat>Widescreen</PresentationFormat>
  <Paragraphs>49</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Rockwell</vt:lpstr>
      <vt:lpstr>Rockwell Condensed</vt:lpstr>
      <vt:lpstr>Times New Roman</vt:lpstr>
      <vt:lpstr>Wingdings</vt:lpstr>
      <vt:lpstr>Wood Type</vt:lpstr>
      <vt:lpstr>SOSIologi kesehatan</vt:lpstr>
      <vt:lpstr>PowerPoint Presentation</vt:lpstr>
      <vt:lpstr>PowerPoint Presentation</vt:lpstr>
      <vt:lpstr>Sosiologi kesehatan</vt:lpstr>
      <vt:lpstr>Tujuan penerapan sosiologi kesehatan</vt:lpstr>
      <vt:lpstr>PowerPoint Presentation</vt:lpstr>
      <vt:lpstr>   1. Pengaruh Tradisi   Ada beberapa tradisi dalam masyarakat yang dapat berpengaruh negatif terhadap kesehatan masyarakat, misalnya di New Guinea, pernah terjadi wabah penyakit kuru. Penyakit ini menyerang susunan saraf otak dan penyebabnya adalah virus. Penderita hanya terbatas pada anak - anak dan wanita. Setelah dilakukan penelitaian ternyata penyakit ini menyebar karena adanya tradisi kanibalisme.   </vt:lpstr>
      <vt:lpstr>  2. Pengaruh Sikap Fatalism   Sikap fatalism yang juga mempengaruhi perilaku kesehatan, beberapa anggota masyarakat di kalangan kelompok yang beragama Islam percaya bahwa anak adalah titipan Tuhan, dan sakit atau mati itu adalah takdir, sehingga masyarakat kurang berusaha untuk mencari pertolongan pengobatan bagi anaknya yang sakit, atau menyelamatkan seseorang dari kematian. </vt:lpstr>
      <vt:lpstr>   3. Pengaruh Sikap Ethnocentrisme   Sikap ethnosentrime adalah sikap yang memandang bahwa kebudayaan sendiri yang paling baik jika dibandingkan dengan kebudayaan pihak lain. Misalnya orang-orang barat merasa bangga terhadap kemajuan ilmu dan teknologi yang dimilikinya, dan selalu beranggapan bahwa kebudayaannya paling maju, sehingga merasa superior terhadap budaya dari masyarakat yang sedang berkembang. Tetapi dari sisi lain, semua anggota dari budaya lainnya menganggap bahwa yang dilakukan secar alamiah adalah yang terbaik. </vt:lpstr>
      <vt:lpstr> Faktor-faktor yang mempengaruhi kesehatan masyarakat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SOSIologi kesehatan</dc:title>
  <dc:creator>linnianggriara05@gmail.com</dc:creator>
  <cp:lastModifiedBy>linnianggriara05@gmail.com</cp:lastModifiedBy>
  <cp:revision>10</cp:revision>
  <dcterms:created xsi:type="dcterms:W3CDTF">2018-10-04T04:20:01Z</dcterms:created>
  <dcterms:modified xsi:type="dcterms:W3CDTF">2018-10-04T07:35:47Z</dcterms:modified>
</cp:coreProperties>
</file>